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  <p:sldId id="261" r:id="rId6"/>
    <p:sldId id="264" r:id="rId7"/>
    <p:sldId id="263" r:id="rId8"/>
    <p:sldId id="257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2B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63" autoAdjust="0"/>
    <p:restoredTop sz="95407" autoAdjust="0"/>
  </p:normalViewPr>
  <p:slideViewPr>
    <p:cSldViewPr snapToGrid="0">
      <p:cViewPr varScale="1">
        <p:scale>
          <a:sx n="86" d="100"/>
          <a:sy n="86" d="100"/>
        </p:scale>
        <p:origin x="12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40519-65AC-412F-86C4-E3A94F6B0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BAB46-6290-43A9-ACD7-71A65C8F8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B40C5-C8FA-4F03-8319-679964971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E71A7-213B-49AC-9B9A-C4DAD86C9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3844-0371-40FC-ABF1-433D339C3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46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7B3A0-0F50-4CE4-884C-E0A0E6D0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F03E6-083C-4BD9-8420-B6F46DFF2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9F971-009C-489D-A56E-3831320E9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1E6-1B09-49F4-8003-57FF358D5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33742-D181-45D5-A07E-7CA3EA1A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4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FDF3D-541B-486E-B591-A1DD0962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A931-278F-4179-89C0-FBF77325A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C03ED-3564-46FF-B75A-82681134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CAE03-9F6E-4924-84D8-61AA52624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3F6D2-36A1-44B7-A157-4A1A1FD4F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917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2AE30-B1E6-401D-BBCB-B265ADAD6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42B73-630C-4F35-AA71-26B15D607E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D2C39-DF16-453B-8334-6E1EE6B5C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1E4F67-4A6B-41DE-A978-F11BE772A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55778-65C5-4965-A24B-D74F5330A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DB7C39-3FDB-4804-A641-79456D8A1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893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2FF79-7117-4C5C-9B2D-34D93148F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B15D5-B27A-4E73-9208-412DAE112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79842-1A14-4FAF-BC6E-95C6EE607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A3FDFF-5FF2-4447-8775-D24A72745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511F46-AAB3-49EB-B6C5-604CDE56B4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73DDEC-FED4-4C56-A967-F88F81891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6576E7-87B7-4F40-B722-49ED5535E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FDF625-5743-4BF8-AAC7-55A1C482A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473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E36A7-028A-4247-AE2D-48BF03CD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AC63BB-BDEF-4B26-9823-061021521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6BE227-7210-4AE0-89D2-FBA752E4B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F30D9-D34E-4C84-AD7B-468DA9703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18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09839D-0812-4434-8E61-046354C43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8A2CE1-D4D1-4565-B67A-90D6AB95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98038-4986-4AC8-BD13-4219C2B7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9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AE7A2-64FA-498F-BDD2-7B0048E44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A2739-E0E9-428D-8BEB-11087262F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4CC4A-7EDF-405C-AF4F-ECB977A9D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6EA4F-B8DD-4D58-84C3-7C8DCF027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0B3FAF-72BE-42A4-ABD6-9AE1D9A2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FF9A9-4AA8-4384-906B-5BCFFC8CE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5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0C9FA-FE34-451D-8AAB-7394B30C4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5A9F8-3AF9-4EC2-B5B6-A6C60025BE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2545D-2F5A-4855-A72F-3EF0B3F76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37969-676B-4B8A-828F-BC633E311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1C8FA-1677-4E73-A306-8A40B62D0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AE541-3FE3-4B17-84AE-258DB093B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05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09D65-A67E-4568-BFD2-B65DBB932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39288B-A1E8-4D43-A290-E4D31EEB0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8DE4-2806-4503-A7C8-B57E54275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D94FF-4140-4C3E-B085-7ED2C68B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62E55-B582-4CB8-961F-170CF166D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54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21576-E015-4942-B44A-3BC92C7AF8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F3E753-D75D-4B0F-82F2-37F232235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1CEDF-5778-44AA-BAB0-714B629EE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C2987-2A31-4EC6-9E92-ECBC01FB5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C768F-FF86-4A42-8E34-60D7018B0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5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4FFF41-B460-43BC-B344-9D9E46F9B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B9EAC-03B6-4A41-9794-30A9EBF51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61150-0557-4343-9DC9-B972459C4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8D559-7FF5-497D-9082-C565AE3729C6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4F83D-802A-412D-96D7-230181799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A5E19-7518-4F23-B301-E22C121A5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EC61D-449C-4389-AC15-39D3611E21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9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countermeasures.gov/bard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medicalcountermeasures.gov/barda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edicalcountermeasures.gov/" TargetMode="External"/><Relationship Id="rId5" Type="http://schemas.openxmlformats.org/officeDocument/2006/relationships/hyperlink" Target="https://www.medicalcountermeasures.gov/app/barda/coronavirus/COVID19.aspx?filter=vaccine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dicalcountermeasures.gov/barda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medicalcountermeasures.gov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edicalcountermeasures.gov/app/barda/coronavirus/COVID19.aspx?filter=vaccine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linicaltrials.gov/ct2/show/NCT04368728" TargetMode="External"/><Relationship Id="rId13" Type="http://schemas.openxmlformats.org/officeDocument/2006/relationships/hyperlink" Target="https://doi.org/10.1101/2020.09.08.280818" TargetMode="External"/><Relationship Id="rId18" Type="http://schemas.openxmlformats.org/officeDocument/2006/relationships/hyperlink" Target="https://doi.org/10.1038/s41591-020-1070-6" TargetMode="External"/><Relationship Id="rId3" Type="http://schemas.openxmlformats.org/officeDocument/2006/relationships/hyperlink" Target="https://www.fda.gov/emergency-preparedness-and-response/coronavirus-disease-2019-covid-19/moderna-covid-19-vaccine" TargetMode="External"/><Relationship Id="rId21" Type="http://schemas.openxmlformats.org/officeDocument/2006/relationships/hyperlink" Target="https://www.health.nd.gov/sites/www/files/documents/COVID%20Vaccine%20Page/COVID-19_Vaccine_Fetal_Cell_Handout.pdf" TargetMode="External"/><Relationship Id="rId7" Type="http://schemas.openxmlformats.org/officeDocument/2006/relationships/hyperlink" Target="https://doi.org/10.1038/s41586-020-2622-0" TargetMode="External"/><Relationship Id="rId12" Type="http://schemas.openxmlformats.org/officeDocument/2006/relationships/hyperlink" Target="http://www.chictr.org.cn/showprojen.aspx?proj=56834" TargetMode="External"/><Relationship Id="rId17" Type="http://schemas.openxmlformats.org/officeDocument/2006/relationships/hyperlink" Target="https://clinicaltrials.gov/ct2/show/NCT04436276" TargetMode="External"/><Relationship Id="rId2" Type="http://schemas.openxmlformats.org/officeDocument/2006/relationships/hyperlink" Target="https://lozierinstitute.org/update-covid-19-vaccine-candidates-and-abortion-derived-cell-lines/" TargetMode="External"/><Relationship Id="rId16" Type="http://schemas.openxmlformats.org/officeDocument/2006/relationships/hyperlink" Target="https://clinicaltrials.gov/ct2/show/NCT04505722" TargetMode="External"/><Relationship Id="rId20" Type="http://schemas.openxmlformats.org/officeDocument/2006/relationships/hyperlink" Target="https://www.janssen.com/emea/emea/janssen-vaccine-technologie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inicaltrials.gov/ct2/show/NCT04283461" TargetMode="External"/><Relationship Id="rId11" Type="http://schemas.openxmlformats.org/officeDocument/2006/relationships/hyperlink" Target="https://clinicaltrials.gov/ct2/show/NCT04523571" TargetMode="External"/><Relationship Id="rId5" Type="http://schemas.openxmlformats.org/officeDocument/2006/relationships/hyperlink" Target="https://clinicaltrials.gov/ct2/show/NCT04405076" TargetMode="External"/><Relationship Id="rId15" Type="http://schemas.openxmlformats.org/officeDocument/2006/relationships/hyperlink" Target="https://clinicaltrials.gov/ct2/show/NCT04614948" TargetMode="External"/><Relationship Id="rId10" Type="http://schemas.openxmlformats.org/officeDocument/2006/relationships/hyperlink" Target="https://www.clinicaltrialsregister.eu/ctr-search/search?query=BNT162-01" TargetMode="External"/><Relationship Id="rId19" Type="http://schemas.openxmlformats.org/officeDocument/2006/relationships/hyperlink" Target="https://www.jnj.com/johnson-johnson-announces-a-lead-vaccine-candidate-for-covid-19-landmark-new-partnership-with-u-s-department-of-health-human-services-and-commitment-to-supply-one-billion-vaccines-worldwide-for-emergency-pandemic-use" TargetMode="External"/><Relationship Id="rId4" Type="http://schemas.openxmlformats.org/officeDocument/2006/relationships/hyperlink" Target="https://clinicaltrials.gov/ct2/show/NCT04470427" TargetMode="External"/><Relationship Id="rId9" Type="http://schemas.openxmlformats.org/officeDocument/2006/relationships/hyperlink" Target="https://clinicaltrials.gov/ct2/show/NCT04380701" TargetMode="External"/><Relationship Id="rId14" Type="http://schemas.openxmlformats.org/officeDocument/2006/relationships/hyperlink" Target="https://www.fda.gov/emergency-preparedness-and-response/coronavirus-disease-2019-covid-19/janssen-covid-19-vaccin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linicaltrials.gov/ct2/show/NCT04400838" TargetMode="External"/><Relationship Id="rId13" Type="http://schemas.openxmlformats.org/officeDocument/2006/relationships/hyperlink" Target="https://lozierinstitute.org/update-covid-19-vaccine-candidates-and-abortion-derived-cell-lines/%E2%80%9Dhttps:/doi.org/10.21203/rs.3.rs-94837/v1%E2%80%9D" TargetMode="External"/><Relationship Id="rId18" Type="http://schemas.openxmlformats.org/officeDocument/2006/relationships/hyperlink" Target="https://lozierinstitute.org/update-covid-19-vaccine-candidates-and-abortion-derived-cell-lines/%E2%80%9Dhttps:/science.sciencemag.org/content/370/6520/1089%E2%80%9D" TargetMode="External"/><Relationship Id="rId3" Type="http://schemas.openxmlformats.org/officeDocument/2006/relationships/hyperlink" Target="https://www.gov.uk/government/publications/regulatory-approval-of-covid-19-vaccine-astrazeneca" TargetMode="External"/><Relationship Id="rId21" Type="http://schemas.openxmlformats.org/officeDocument/2006/relationships/hyperlink" Target="https://novavax.com/our-unique-technology#recombinant-nanoparticle-vaccine-technology" TargetMode="External"/><Relationship Id="rId7" Type="http://schemas.openxmlformats.org/officeDocument/2006/relationships/hyperlink" Target="https://clinicaltrials.gov/ct2/show/NCT04540393" TargetMode="External"/><Relationship Id="rId12" Type="http://schemas.openxmlformats.org/officeDocument/2006/relationships/hyperlink" Target="https://doi.org/10.1038/s41586-020-2608-y" TargetMode="External"/><Relationship Id="rId17" Type="http://schemas.openxmlformats.org/officeDocument/2006/relationships/hyperlink" Target="https://clinicaltrials.gov/ct2/show/NCT04368988" TargetMode="External"/><Relationship Id="rId25" Type="http://schemas.openxmlformats.org/officeDocument/2006/relationships/hyperlink" Target="https://www.health.nd.gov/sites/www/files/documents/COVID%20Vaccine%20Page/COVID-19_Vaccine_Fetal_Cell_Handout.pdf" TargetMode="External"/><Relationship Id="rId2" Type="http://schemas.openxmlformats.org/officeDocument/2006/relationships/hyperlink" Target="https://lozierinstitute.org/update-covid-19-vaccine-candidates-and-abortion-derived-cell-lines/" TargetMode="External"/><Relationship Id="rId16" Type="http://schemas.openxmlformats.org/officeDocument/2006/relationships/hyperlink" Target="https://clinicaltrials.gov/ct2/show/NCT04533399" TargetMode="External"/><Relationship Id="rId20" Type="http://schemas.openxmlformats.org/officeDocument/2006/relationships/hyperlink" Target="https://doi.org/10.1101/2020.08.06.23467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srctn.com/ISRCTN89951424" TargetMode="External"/><Relationship Id="rId11" Type="http://schemas.openxmlformats.org/officeDocument/2006/relationships/hyperlink" Target="https://clinicaltrials.gov/ct2/show/NCT04444674" TargetMode="External"/><Relationship Id="rId24" Type="http://schemas.openxmlformats.org/officeDocument/2006/relationships/hyperlink" Target="http://www.news.sanofi.us/2020-02-18-Sanofi-joins-forces-with-U-S-Department-of-Health-and-Human-Services-to-advance-a-novel-coronavirus-vaccine" TargetMode="External"/><Relationship Id="rId5" Type="http://schemas.openxmlformats.org/officeDocument/2006/relationships/hyperlink" Target="https://clinicaltrials.gov/ct2/show/NCT04516746" TargetMode="External"/><Relationship Id="rId15" Type="http://schemas.openxmlformats.org/officeDocument/2006/relationships/hyperlink" Target="https://clinicaltrials.gov/ct2/show/NCT04611802" TargetMode="External"/><Relationship Id="rId23" Type="http://schemas.openxmlformats.org/officeDocument/2006/relationships/hyperlink" Target="https://clinicaltrials.gov/ct2/show/NCT04537208" TargetMode="External"/><Relationship Id="rId10" Type="http://schemas.openxmlformats.org/officeDocument/2006/relationships/hyperlink" Target="https://clinicaltrials.gov/ct2/show/NCT04324606" TargetMode="External"/><Relationship Id="rId19" Type="http://schemas.openxmlformats.org/officeDocument/2006/relationships/hyperlink" Target="https://lozierinstitute.org/update-covid-19-vaccine-candidates-and-abortion-derived-cell-lines/%E2%80%9Dhttps:/science.sciencemag.org/content/suppl/2020/10/19/science.abe1502.DC1%E2%80%9D" TargetMode="External"/><Relationship Id="rId4" Type="http://schemas.openxmlformats.org/officeDocument/2006/relationships/hyperlink" Target="https://clinicaltrials.gov/ct2/show/NCT04536051" TargetMode="External"/><Relationship Id="rId9" Type="http://schemas.openxmlformats.org/officeDocument/2006/relationships/hyperlink" Target="https://www.clinicaltrialsregister.eu/ctr-search/trial/2020-001228-32/GB" TargetMode="External"/><Relationship Id="rId14" Type="http://schemas.openxmlformats.org/officeDocument/2006/relationships/hyperlink" Target="https://clinicaltrials.gov/ct2/show/NCT04583995" TargetMode="External"/><Relationship Id="rId22" Type="http://schemas.openxmlformats.org/officeDocument/2006/relationships/hyperlink" Target="https://clinicaltrials.gov/ct2/show/NCT0476268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countermeasures.gov/bard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countermeasures.gov/bard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orxiv.org/content/10.1101/2020.10.23.351775v2" TargetMode="External"/><Relationship Id="rId13" Type="http://schemas.openxmlformats.org/officeDocument/2006/relationships/hyperlink" Target="http://ctri.nic.in/Clinicaltrials/showallp.php?mid1=45306&amp;EncHid=&amp;userName=Zydus" TargetMode="External"/><Relationship Id="rId18" Type="http://schemas.openxmlformats.org/officeDocument/2006/relationships/hyperlink" Target="http://www.chictr.org.cn/showprojen.aspx?proj=56651" TargetMode="External"/><Relationship Id="rId26" Type="http://schemas.openxmlformats.org/officeDocument/2006/relationships/hyperlink" Target="http://ctri.nic.in/Clinicaltrials/pmaindet2.php?trialid=45184&amp;EncHid=&amp;userName=bharat" TargetMode="External"/><Relationship Id="rId3" Type="http://schemas.openxmlformats.org/officeDocument/2006/relationships/hyperlink" Target="https://www.curevac.com/en/covid-19/" TargetMode="External"/><Relationship Id="rId21" Type="http://schemas.openxmlformats.org/officeDocument/2006/relationships/hyperlink" Target="http://www.chictr.org.cn/showprojen.aspx?proj=52227" TargetMode="External"/><Relationship Id="rId34" Type="http://schemas.openxmlformats.org/officeDocument/2006/relationships/hyperlink" Target="https://www.takarabio.com/products/covid-19-research/vaccine-development" TargetMode="External"/><Relationship Id="rId7" Type="http://schemas.openxmlformats.org/officeDocument/2006/relationships/hyperlink" Target="https://clinicaltrials.gov/ct2/show/NCT04449276" TargetMode="External"/><Relationship Id="rId12" Type="http://schemas.openxmlformats.org/officeDocument/2006/relationships/hyperlink" Target="https://www.biorxiv.org/content/10.1101/2021.01.13.426436v1" TargetMode="External"/><Relationship Id="rId17" Type="http://schemas.openxmlformats.org/officeDocument/2006/relationships/hyperlink" Target="https://clinicaltrials.gov/ct2/show/NCT04560881" TargetMode="External"/><Relationship Id="rId25" Type="http://schemas.openxmlformats.org/officeDocument/2006/relationships/hyperlink" Target="https://clinicaltrials.gov/ct2/show/NCT04471519" TargetMode="External"/><Relationship Id="rId33" Type="http://schemas.openxmlformats.org/officeDocument/2006/relationships/hyperlink" Target="https://lozierinstitute.org/update-covid-19-vaccine-candidates-and-abortion-derived-cell-lines/%E2%80%9Dhttps:/www.medrxiv.org/content/10.1101/2020.09.27.20189548v1.supplementary-material%E2%80%9D" TargetMode="External"/><Relationship Id="rId2" Type="http://schemas.openxmlformats.org/officeDocument/2006/relationships/hyperlink" Target="https://lozierinstitute.org/update-covid-19-vaccine-candidates-and-abortion-derived-cell-lines/" TargetMode="External"/><Relationship Id="rId16" Type="http://schemas.openxmlformats.org/officeDocument/2006/relationships/hyperlink" Target="https://www.biorxiv.org/content/10.1101/2021.02.02.429480v1" TargetMode="External"/><Relationship Id="rId20" Type="http://schemas.openxmlformats.org/officeDocument/2006/relationships/hyperlink" Target="https://lozierinstitute.org/update-covid-19-vaccine-candidates-and-abortion-derived-cell-lines/%E2%80%9Dhttps:/clinicaltrials.gov/ct2/show/NCT04510207%E2%80%9D" TargetMode="External"/><Relationship Id="rId29" Type="http://schemas.openxmlformats.org/officeDocument/2006/relationships/hyperlink" Target="https://lozierinstitute.org/update-covid-19-vaccine-candidates-and-abortion-derived-cell-lines/%E2%80%9Dhttps:/www.clinicaltrials.gov/ct2/show/NCT04659239%E2%80%9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inicaltrials.gov/ct2/show/NCT04515147" TargetMode="External"/><Relationship Id="rId11" Type="http://schemas.openxmlformats.org/officeDocument/2006/relationships/hyperlink" Target="https://clinicaltrials.gov/ct2/show/NCT04527081" TargetMode="External"/><Relationship Id="rId24" Type="http://schemas.openxmlformats.org/officeDocument/2006/relationships/hyperlink" Target="http://ctri.nic.in/Clinicaltrials/pmaindet2.php?trialid=48057&amp;EncHid=&amp;userName=sars-cov-2%20vaccine" TargetMode="External"/><Relationship Id="rId32" Type="http://schemas.openxmlformats.org/officeDocument/2006/relationships/hyperlink" Target="https://www.medrxiv.org/content/10.1101/2020.09.27.20189548v1" TargetMode="External"/><Relationship Id="rId37" Type="http://schemas.openxmlformats.org/officeDocument/2006/relationships/hyperlink" Target="https://www.bharatbiotech.com/covaxin.html" TargetMode="External"/><Relationship Id="rId5" Type="http://schemas.openxmlformats.org/officeDocument/2006/relationships/hyperlink" Target="https://clinicaltrials.gov/ct2/show/NCT04652102" TargetMode="External"/><Relationship Id="rId15" Type="http://schemas.openxmlformats.org/officeDocument/2006/relationships/hyperlink" Target="https://www.biorxiv.org/content/10.1101/2021.01.26.428240v1" TargetMode="External"/><Relationship Id="rId23" Type="http://schemas.openxmlformats.org/officeDocument/2006/relationships/hyperlink" Target="https://lozierinstitute.org/update-covid-19-vaccine-candidates-and-abortion-derived-cell-lines/%E2%80%9Dhttps:/clinicaltrials.gov/ct2/show/NCT04641481%E2%80%9D" TargetMode="External"/><Relationship Id="rId28" Type="http://schemas.openxmlformats.org/officeDocument/2006/relationships/hyperlink" Target="https://www.researchsquare.com/article/rs-65715/v1" TargetMode="External"/><Relationship Id="rId36" Type="http://schemas.openxmlformats.org/officeDocument/2006/relationships/hyperlink" Target="http://www.sinopharm.com/en/s/1395-4173-38923.html" TargetMode="External"/><Relationship Id="rId10" Type="http://schemas.openxmlformats.org/officeDocument/2006/relationships/hyperlink" Target="https://clinicaltrials.gov/ct2/show/NCT04463472" TargetMode="External"/><Relationship Id="rId19" Type="http://schemas.openxmlformats.org/officeDocument/2006/relationships/hyperlink" Target="https://lozierinstitute.org/update-covid-19-vaccine-candidates-and-abortion-derived-cell-lines/%E2%80%9Dhttps:/clinicaltrials.gov/ct2/show/NCT04612972%E2%80%9D" TargetMode="External"/><Relationship Id="rId31" Type="http://schemas.openxmlformats.org/officeDocument/2006/relationships/hyperlink" Target="https://clinicaltrials.gov/ct2/show/NCT04470609" TargetMode="External"/><Relationship Id="rId4" Type="http://schemas.openxmlformats.org/officeDocument/2006/relationships/hyperlink" Target="https://www.clinicaltrials.gov/ct2/show/NCT04674189" TargetMode="External"/><Relationship Id="rId9" Type="http://schemas.openxmlformats.org/officeDocument/2006/relationships/hyperlink" Target="https://www.clinicaltrials.gov/ct2/show/NCT04655625" TargetMode="External"/><Relationship Id="rId14" Type="http://schemas.openxmlformats.org/officeDocument/2006/relationships/hyperlink" Target="http://ctri.nic.in/Clinicaltrials/pmaindet2.php?trialid=45306&amp;EncHid=&amp;userName=vaccine" TargetMode="External"/><Relationship Id="rId22" Type="http://schemas.openxmlformats.org/officeDocument/2006/relationships/hyperlink" Target="https://jamanetwork.com/journals/jama/fullarticle/2769612" TargetMode="External"/><Relationship Id="rId27" Type="http://schemas.openxmlformats.org/officeDocument/2006/relationships/hyperlink" Target="http://ctri.nic.in/Clinicaltrials/pmaindet2.php?trialid=46312&amp;EncHid=&amp;userName=vaccine" TargetMode="External"/><Relationship Id="rId30" Type="http://schemas.openxmlformats.org/officeDocument/2006/relationships/hyperlink" Target="https://clinicaltrials.gov/ct2/show/NCT04412538" TargetMode="External"/><Relationship Id="rId35" Type="http://schemas.openxmlformats.org/officeDocument/2006/relationships/hyperlink" Target="https://zyduscadila.com/public/pdf/Covid%2019_Booklet_9th%20FEB_FINAL.pd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1D9279-F03F-4D02-8D56-1D5332195C01}"/>
              </a:ext>
            </a:extLst>
          </p:cNvPr>
          <p:cNvSpPr txBox="1"/>
          <p:nvPr/>
        </p:nvSpPr>
        <p:spPr>
          <a:xfrm>
            <a:off x="1763886" y="2267028"/>
            <a:ext cx="9199084" cy="2062103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BARDA’s MEDICAL COUNTER MEASURES COVID-19 VACCINES FUNDING.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 Black" panose="020B0A04020102020204" pitchFamily="34" charset="0"/>
              </a:rPr>
              <a:t>(as of March 25</a:t>
            </a:r>
            <a:r>
              <a:rPr lang="en-US" sz="20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2000" dirty="0">
                <a:solidFill>
                  <a:schemeClr val="bg1"/>
                </a:solidFill>
                <a:latin typeface="Arial Black" panose="020B0A04020102020204" pitchFamily="34" charset="0"/>
              </a:rPr>
              <a:t>, 2021).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552DF6-F817-4E0C-984D-F1C4AFCC2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1539"/>
            <a:ext cx="2542252" cy="217646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2389F6-A0F9-46FF-9F22-5270CBC49DAD}"/>
              </a:ext>
            </a:extLst>
          </p:cNvPr>
          <p:cNvSpPr txBox="1"/>
          <p:nvPr/>
        </p:nvSpPr>
        <p:spPr>
          <a:xfrm>
            <a:off x="7439980" y="6519446"/>
            <a:ext cx="46301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Biomedical Advanced Research and Development Authority (BARDA) (medicalcountermeasures.gov)</a:t>
            </a:r>
            <a:endParaRPr lang="en-US" sz="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24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2671E1-F266-40DF-BE5C-7B5F2B03E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55"/>
            <a:ext cx="3772561" cy="6607713"/>
          </a:xfrm>
          <a:prstGeom prst="rect">
            <a:avLst/>
          </a:prstGeom>
          <a:ln w="19050">
            <a:solidFill>
              <a:srgbClr val="C00000"/>
            </a:solidFill>
            <a:prstDash val="sysDot"/>
          </a:ln>
          <a:effectLst>
            <a:softEdge rad="63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E8B869-F360-497E-9BD5-3F56C4D20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528" y="1"/>
            <a:ext cx="3856121" cy="6627168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  <a:prstDash val="sysDash"/>
          </a:ln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8418AD-D7D0-4B49-9F8F-129576298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6617" y="0"/>
            <a:ext cx="4085383" cy="6627168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  <a:prstDash val="dashDot"/>
          </a:ln>
          <a:effectLst>
            <a:softEdge rad="63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F00970-40FE-4AAB-81F9-FF1F4E722329}"/>
              </a:ext>
            </a:extLst>
          </p:cNvPr>
          <p:cNvSpPr txBox="1"/>
          <p:nvPr/>
        </p:nvSpPr>
        <p:spPr>
          <a:xfrm>
            <a:off x="398835" y="6624297"/>
            <a:ext cx="246109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MedicalCountermeasures.gov - Coronavirus COVID-19</a:t>
            </a:r>
            <a:endParaRPr lang="en-US" sz="800" dirty="0">
              <a:solidFill>
                <a:srgbClr val="FFFF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738465-CB40-48EC-8D03-D246E63CDBFD}"/>
              </a:ext>
            </a:extLst>
          </p:cNvPr>
          <p:cNvSpPr txBox="1"/>
          <p:nvPr/>
        </p:nvSpPr>
        <p:spPr>
          <a:xfrm>
            <a:off x="4321149" y="6642556"/>
            <a:ext cx="32368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C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Medical Countermeasures | USA Public Health Security</a:t>
            </a:r>
            <a:endParaRPr lang="en-US" sz="800" dirty="0">
              <a:solidFill>
                <a:srgbClr val="FFC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814493-9487-4EE3-9B31-CB45D9C747B2}"/>
              </a:ext>
            </a:extLst>
          </p:cNvPr>
          <p:cNvSpPr txBox="1"/>
          <p:nvPr/>
        </p:nvSpPr>
        <p:spPr>
          <a:xfrm>
            <a:off x="7791855" y="6663446"/>
            <a:ext cx="43509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Biomedical Advanced Research and Development Authority (BARDA) (medicalcountermeasures.gov)</a:t>
            </a:r>
            <a:endParaRPr lang="en-US" sz="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973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FACCEC-4A99-4BDD-9C24-D942C954E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5943599" cy="332173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softEdge rad="63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15E188-255B-44D6-B063-5DDEB342B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255" y="1"/>
            <a:ext cx="5771744" cy="332174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50000"/>
              </a:schemeClr>
            </a:solidFill>
            <a:prstDash val="solid"/>
          </a:ln>
          <a:effectLst>
            <a:softEdge rad="63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0A0955-134B-4F3A-B51A-3353B2EDC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5943599" cy="3224463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  <a:effectLst>
            <a:softEdge rad="63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36632D-4790-4077-BD19-3711D9D85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254" y="3429000"/>
            <a:ext cx="5771745" cy="322446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9A9B23-156C-4A84-A800-0998338639D8}"/>
              </a:ext>
            </a:extLst>
          </p:cNvPr>
          <p:cNvSpPr txBox="1"/>
          <p:nvPr/>
        </p:nvSpPr>
        <p:spPr>
          <a:xfrm>
            <a:off x="398835" y="6624297"/>
            <a:ext cx="246109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MedicalCountermeasures.gov - Coronavirus COVID-19</a:t>
            </a:r>
            <a:endParaRPr lang="en-US" sz="800" dirty="0">
              <a:solidFill>
                <a:srgbClr val="FFFF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2572DA-FE8B-42C4-844D-71FF6C4FD51C}"/>
              </a:ext>
            </a:extLst>
          </p:cNvPr>
          <p:cNvSpPr txBox="1"/>
          <p:nvPr/>
        </p:nvSpPr>
        <p:spPr>
          <a:xfrm>
            <a:off x="4321149" y="6642556"/>
            <a:ext cx="323687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C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Medical Countermeasures | USA Public Health Security</a:t>
            </a:r>
            <a:endParaRPr lang="en-US" sz="800" dirty="0">
              <a:solidFill>
                <a:srgbClr val="FFC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D478A6-0807-4771-8D29-48791BDA1651}"/>
              </a:ext>
            </a:extLst>
          </p:cNvPr>
          <p:cNvSpPr txBox="1"/>
          <p:nvPr/>
        </p:nvSpPr>
        <p:spPr>
          <a:xfrm>
            <a:off x="7807569" y="6668086"/>
            <a:ext cx="43352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Biomedical Advanced Research and Development Authority (BARDA) (medicalcountermeasures.gov)</a:t>
            </a:r>
            <a:endParaRPr lang="en-US" sz="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157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🟩">
            <a:extLst>
              <a:ext uri="{FF2B5EF4-FFF2-40B4-BE49-F238E27FC236}">
                <a16:creationId xmlns:a16="http://schemas.microsoft.com/office/drawing/2014/main" id="{7F022C12-569B-4090-888D-A868E0D03E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70138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AutoShape 3" descr="🔺">
            <a:extLst>
              <a:ext uri="{FF2B5EF4-FFF2-40B4-BE49-F238E27FC236}">
                <a16:creationId xmlns:a16="http://schemas.microsoft.com/office/drawing/2014/main" id="{2FF669C9-0878-41D8-9A56-E9A27D16BB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770188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4" descr="🟩">
            <a:extLst>
              <a:ext uri="{FF2B5EF4-FFF2-40B4-BE49-F238E27FC236}">
                <a16:creationId xmlns:a16="http://schemas.microsoft.com/office/drawing/2014/main" id="{0D9511F5-308C-4ABF-A1AE-075E649C41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70238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5" descr="🔺">
            <a:extLst>
              <a:ext uri="{FF2B5EF4-FFF2-40B4-BE49-F238E27FC236}">
                <a16:creationId xmlns:a16="http://schemas.microsoft.com/office/drawing/2014/main" id="{8291435C-A6B6-4362-B3D4-9C987AD2AC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70288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E0F479-0AC5-48F8-BC15-D7F434287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8" y="21531"/>
            <a:ext cx="29479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     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4B4C51"/>
                </a:solidFill>
                <a:effectLst/>
                <a:latin typeface="Open Sans"/>
              </a:rPr>
              <a:t> DOES NOT USE abortion-derived cell line.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8" name="AutoShape 7" descr="🟩">
            <a:extLst>
              <a:ext uri="{FF2B5EF4-FFF2-40B4-BE49-F238E27FC236}">
                <a16:creationId xmlns:a16="http://schemas.microsoft.com/office/drawing/2014/main" id="{DC2488C6-6FBB-4B68-B6AC-DCD30DDB53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4789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07B065-3B13-4F3C-8252-8C60C033B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638" y="21028"/>
            <a:ext cx="31194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     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4B4C51"/>
                </a:solidFill>
                <a:effectLst/>
                <a:latin typeface="Open Sans"/>
              </a:rPr>
              <a:t> DOES USE abortion-derived cell line.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0" name="AutoShape 9" descr="🔺">
            <a:extLst>
              <a:ext uri="{FF2B5EF4-FFF2-40B4-BE49-F238E27FC236}">
                <a16:creationId xmlns:a16="http://schemas.microsoft.com/office/drawing/2014/main" id="{77B66A50-C57C-461A-8A2F-A985E4B1BCD6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3697288" y="-171575"/>
            <a:ext cx="9448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2943E8-F0B5-4FF2-AF5A-63AE7E0E1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327" y="22211"/>
            <a:ext cx="515175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            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4B4C51"/>
                </a:solidFill>
                <a:effectLst/>
                <a:latin typeface="Open Sans"/>
              </a:rPr>
              <a:t> SOME tests DO NOT use abortion-derived cells, SOME DO.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2" name="AutoShape 11" descr="🟩">
            <a:extLst>
              <a:ext uri="{FF2B5EF4-FFF2-40B4-BE49-F238E27FC236}">
                <a16:creationId xmlns:a16="http://schemas.microsoft.com/office/drawing/2014/main" id="{E91F86B7-CA6C-4662-BED4-1983721444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45126" y="-775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AutoShape 12" descr="🔺">
            <a:extLst>
              <a:ext uri="{FF2B5EF4-FFF2-40B4-BE49-F238E27FC236}">
                <a16:creationId xmlns:a16="http://schemas.microsoft.com/office/drawing/2014/main" id="{78CC8CE8-8315-4248-AA34-B32921FB53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5501" y="-775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A8E9B8-B09B-42BC-81B0-6DAA43B7FEA9}"/>
              </a:ext>
            </a:extLst>
          </p:cNvPr>
          <p:cNvSpPr txBox="1"/>
          <p:nvPr/>
        </p:nvSpPr>
        <p:spPr>
          <a:xfrm>
            <a:off x="10448086" y="6049"/>
            <a:ext cx="196564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dirty="0">
                <a:solidFill>
                  <a:srgbClr val="4B4C51"/>
                </a:solidFill>
                <a:effectLst/>
                <a:latin typeface="Open Sans"/>
              </a:rPr>
              <a:t>� Currently undetermined.</a:t>
            </a:r>
            <a:endParaRPr lang="en-US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441983-F927-46D6-A01C-7CB7B8ED12A3}"/>
              </a:ext>
            </a:extLst>
          </p:cNvPr>
          <p:cNvSpPr txBox="1"/>
          <p:nvPr/>
        </p:nvSpPr>
        <p:spPr>
          <a:xfrm>
            <a:off x="4258020" y="6593340"/>
            <a:ext cx="42910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800" b="1" i="0" u="sng" dirty="0">
                <a:solidFill>
                  <a:srgbClr val="4B4C51"/>
                </a:solidFill>
                <a:effectLst/>
                <a:latin typeface="Open Sans"/>
                <a:hlinkClick r:id="rId2"/>
              </a:rPr>
              <a:t>Analysis of SARS-CoV-2 (COVID-19) Vaccine Candidates</a:t>
            </a:r>
            <a:r>
              <a:rPr lang="en-US" sz="800" dirty="0">
                <a:solidFill>
                  <a:srgbClr val="4B4C51"/>
                </a:solidFill>
                <a:latin typeface="Open Sans"/>
              </a:rPr>
              <a:t> </a:t>
            </a:r>
            <a:r>
              <a:rPr lang="en-US" sz="800" u="sng" dirty="0">
                <a:solidFill>
                  <a:srgbClr val="4B4C51"/>
                </a:solidFill>
                <a:latin typeface="Open Sans"/>
              </a:rPr>
              <a:t>(</a:t>
            </a:r>
            <a:r>
              <a:rPr lang="en-US" sz="800" b="1" i="1" dirty="0">
                <a:solidFill>
                  <a:srgbClr val="4B4C51"/>
                </a:solidFill>
                <a:effectLst/>
                <a:latin typeface="Open Sans"/>
              </a:rPr>
              <a:t>Last Updated 3 March 2021).</a:t>
            </a:r>
            <a:endParaRPr lang="en-US" sz="800" b="0" i="0" dirty="0">
              <a:solidFill>
                <a:srgbClr val="4B4C51"/>
              </a:solidFill>
              <a:effectLst/>
              <a:latin typeface="Open Sans"/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F2C7412-8BA5-4D78-A42E-EE73FC62B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878377"/>
              </p:ext>
            </p:extLst>
          </p:nvPr>
        </p:nvGraphicFramePr>
        <p:xfrm>
          <a:off x="190958" y="630836"/>
          <a:ext cx="11810083" cy="570002"/>
        </p:xfrm>
        <a:graphic>
          <a:graphicData uri="http://schemas.openxmlformats.org/drawingml/2006/table">
            <a:tbl>
              <a:tblPr/>
              <a:tblGrid>
                <a:gridCol w="1932497">
                  <a:extLst>
                    <a:ext uri="{9D8B030D-6E8A-4147-A177-3AD203B41FA5}">
                      <a16:colId xmlns:a16="http://schemas.microsoft.com/office/drawing/2014/main" val="3045327685"/>
                    </a:ext>
                  </a:extLst>
                </a:gridCol>
                <a:gridCol w="1117589">
                  <a:extLst>
                    <a:ext uri="{9D8B030D-6E8A-4147-A177-3AD203B41FA5}">
                      <a16:colId xmlns:a16="http://schemas.microsoft.com/office/drawing/2014/main" val="951055674"/>
                    </a:ext>
                  </a:extLst>
                </a:gridCol>
                <a:gridCol w="1781158">
                  <a:extLst>
                    <a:ext uri="{9D8B030D-6E8A-4147-A177-3AD203B41FA5}">
                      <a16:colId xmlns:a16="http://schemas.microsoft.com/office/drawing/2014/main" val="3914691424"/>
                    </a:ext>
                  </a:extLst>
                </a:gridCol>
                <a:gridCol w="1710236">
                  <a:extLst>
                    <a:ext uri="{9D8B030D-6E8A-4147-A177-3AD203B41FA5}">
                      <a16:colId xmlns:a16="http://schemas.microsoft.com/office/drawing/2014/main" val="1187135722"/>
                    </a:ext>
                  </a:extLst>
                </a:gridCol>
                <a:gridCol w="1505315">
                  <a:extLst>
                    <a:ext uri="{9D8B030D-6E8A-4147-A177-3AD203B41FA5}">
                      <a16:colId xmlns:a16="http://schemas.microsoft.com/office/drawing/2014/main" val="2761230622"/>
                    </a:ext>
                  </a:extLst>
                </a:gridCol>
                <a:gridCol w="1441434">
                  <a:extLst>
                    <a:ext uri="{9D8B030D-6E8A-4147-A177-3AD203B41FA5}">
                      <a16:colId xmlns:a16="http://schemas.microsoft.com/office/drawing/2014/main" val="1278236048"/>
                    </a:ext>
                  </a:extLst>
                </a:gridCol>
                <a:gridCol w="1128360">
                  <a:extLst>
                    <a:ext uri="{9D8B030D-6E8A-4147-A177-3AD203B41FA5}">
                      <a16:colId xmlns:a16="http://schemas.microsoft.com/office/drawing/2014/main" val="1691473564"/>
                    </a:ext>
                  </a:extLst>
                </a:gridCol>
                <a:gridCol w="1193494">
                  <a:extLst>
                    <a:ext uri="{9D8B030D-6E8A-4147-A177-3AD203B41FA5}">
                      <a16:colId xmlns:a16="http://schemas.microsoft.com/office/drawing/2014/main" val="1340134387"/>
                    </a:ext>
                  </a:extLst>
                </a:gridCol>
              </a:tblGrid>
              <a:tr h="57000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Sponsor(s)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Country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Strategy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Clinical Trial Status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Public Funding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Design &amp; Development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Production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Confirmatory</a:t>
                      </a:r>
                      <a:br>
                        <a:rPr lang="en-US" sz="1200" b="1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Lab Tests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46113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DB0C45-7E7F-40C8-8D2B-8FD6CECE7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61443"/>
              </p:ext>
            </p:extLst>
          </p:nvPr>
        </p:nvGraphicFramePr>
        <p:xfrm>
          <a:off x="190958" y="1200838"/>
          <a:ext cx="11806411" cy="1607680"/>
        </p:xfrm>
        <a:graphic>
          <a:graphicData uri="http://schemas.openxmlformats.org/drawingml/2006/table">
            <a:tbl>
              <a:tblPr/>
              <a:tblGrid>
                <a:gridCol w="1924281">
                  <a:extLst>
                    <a:ext uri="{9D8B030D-6E8A-4147-A177-3AD203B41FA5}">
                      <a16:colId xmlns:a16="http://schemas.microsoft.com/office/drawing/2014/main" val="1574295857"/>
                    </a:ext>
                  </a:extLst>
                </a:gridCol>
                <a:gridCol w="1123720">
                  <a:extLst>
                    <a:ext uri="{9D8B030D-6E8A-4147-A177-3AD203B41FA5}">
                      <a16:colId xmlns:a16="http://schemas.microsoft.com/office/drawing/2014/main" val="1968003591"/>
                    </a:ext>
                  </a:extLst>
                </a:gridCol>
                <a:gridCol w="1795749">
                  <a:extLst>
                    <a:ext uri="{9D8B030D-6E8A-4147-A177-3AD203B41FA5}">
                      <a16:colId xmlns:a16="http://schemas.microsoft.com/office/drawing/2014/main" val="1029237892"/>
                    </a:ext>
                  </a:extLst>
                </a:gridCol>
                <a:gridCol w="1696598">
                  <a:extLst>
                    <a:ext uri="{9D8B030D-6E8A-4147-A177-3AD203B41FA5}">
                      <a16:colId xmlns:a16="http://schemas.microsoft.com/office/drawing/2014/main" val="108005101"/>
                    </a:ext>
                  </a:extLst>
                </a:gridCol>
                <a:gridCol w="1509311">
                  <a:extLst>
                    <a:ext uri="{9D8B030D-6E8A-4147-A177-3AD203B41FA5}">
                      <a16:colId xmlns:a16="http://schemas.microsoft.com/office/drawing/2014/main" val="3114598085"/>
                    </a:ext>
                  </a:extLst>
                </a:gridCol>
                <a:gridCol w="1443210">
                  <a:extLst>
                    <a:ext uri="{9D8B030D-6E8A-4147-A177-3AD203B41FA5}">
                      <a16:colId xmlns:a16="http://schemas.microsoft.com/office/drawing/2014/main" val="866577332"/>
                    </a:ext>
                  </a:extLst>
                </a:gridCol>
                <a:gridCol w="1123720">
                  <a:extLst>
                    <a:ext uri="{9D8B030D-6E8A-4147-A177-3AD203B41FA5}">
                      <a16:colId xmlns:a16="http://schemas.microsoft.com/office/drawing/2014/main" val="4000180893"/>
                    </a:ext>
                  </a:extLst>
                </a:gridCol>
                <a:gridCol w="1189822">
                  <a:extLst>
                    <a:ext uri="{9D8B030D-6E8A-4147-A177-3AD203B41FA5}">
                      <a16:colId xmlns:a16="http://schemas.microsoft.com/office/drawing/2014/main" val="1704576745"/>
                    </a:ext>
                  </a:extLst>
                </a:gridCol>
              </a:tblGrid>
              <a:tr h="1553379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effectLst/>
                        </a:rPr>
                        <a:t>Moderna, Inc.</a:t>
                      </a: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with National Institutes of Health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USA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mRNA vaccine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non-replicating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“mRNA-1273”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T7 RNA polymerase-mediated transcription from DNA plasmid template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LNP (lipid nanoparticle) encapsulated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Given: Intramuscular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2 doses (4 weeks apart)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u="none" strike="noStrike" dirty="0">
                          <a:solidFill>
                            <a:srgbClr val="198DE6"/>
                          </a:solidFill>
                          <a:effectLst/>
                          <a:hlinkClick r:id="rId3"/>
                        </a:rPr>
                        <a:t>FDA Emergency Use Authorization Approved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4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5"/>
                        </a:rPr>
                        <a:t>Phase 2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6"/>
                        </a:rPr>
                        <a:t>Phase 1</a:t>
                      </a:r>
                      <a:endParaRPr lang="en-US" sz="1000" dirty="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dirty="0">
                          <a:effectLst/>
                        </a:rPr>
                        <a:t>Operation Warp Speed</a:t>
                      </a:r>
                      <a:endParaRPr lang="en-US" sz="1000" b="1" dirty="0">
                        <a:effectLst/>
                      </a:endParaRP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HHS-BARDA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$2,479,894,979 total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CEPI up to $1 Million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 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Sequence designed on computer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No cells used</a:t>
                      </a:r>
                    </a:p>
                    <a:p>
                      <a:pPr algn="l"/>
                      <a:r>
                        <a:rPr lang="en-US" sz="1000" u="sng" dirty="0">
                          <a:solidFill>
                            <a:srgbClr val="198DE6"/>
                          </a:solidFill>
                          <a:effectLst/>
                          <a:hlinkClick r:id="rId7"/>
                        </a:rPr>
                        <a:t>Corbett </a:t>
                      </a:r>
                      <a:r>
                        <a:rPr lang="en-US" sz="1000" i="1" u="sng" dirty="0">
                          <a:solidFill>
                            <a:srgbClr val="198DE6"/>
                          </a:solidFill>
                          <a:effectLst/>
                          <a:hlinkClick r:id="rId7"/>
                        </a:rPr>
                        <a:t>et al., Nature</a:t>
                      </a:r>
                      <a:r>
                        <a:rPr lang="en-US" sz="1000" u="sng" dirty="0">
                          <a:solidFill>
                            <a:srgbClr val="198DE6"/>
                          </a:solidFill>
                          <a:effectLst/>
                          <a:hlinkClick r:id="rId7"/>
                        </a:rPr>
                        <a:t> , 5Aug2020</a:t>
                      </a:r>
                      <a:endParaRPr lang="en-US" sz="1000" dirty="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protein test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&amp; pseudovirus</a:t>
                      </a:r>
                    </a:p>
                    <a:p>
                      <a:pPr algn="l"/>
                      <a:r>
                        <a:rPr lang="en-US" sz="1000" b="1" i="1" u="sng" dirty="0">
                          <a:effectLst/>
                        </a:rPr>
                        <a:t>HEK293 cells</a:t>
                      </a:r>
                    </a:p>
                    <a:p>
                      <a:pPr algn="l"/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7"/>
                        </a:rPr>
                        <a:t>Corbett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7"/>
                        </a:rPr>
                        <a:t>et al., Nature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7"/>
                        </a:rPr>
                        <a:t> , 5Aug2020</a:t>
                      </a:r>
                      <a:endParaRPr lang="en-US" sz="1000" dirty="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816606"/>
                  </a:ext>
                </a:extLst>
              </a:tr>
            </a:tbl>
          </a:graphicData>
        </a:graphic>
      </p:graphicFrame>
      <p:sp>
        <p:nvSpPr>
          <p:cNvPr id="22" name="AutoShape 13" descr="🟩">
            <a:extLst>
              <a:ext uri="{FF2B5EF4-FFF2-40B4-BE49-F238E27FC236}">
                <a16:creationId xmlns:a16="http://schemas.microsoft.com/office/drawing/2014/main" id="{3DB6BCED-E29D-4103-9ADF-3B1779F3B0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5488" y="182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AutoShape 14" descr="🟩">
            <a:extLst>
              <a:ext uri="{FF2B5EF4-FFF2-40B4-BE49-F238E27FC236}">
                <a16:creationId xmlns:a16="http://schemas.microsoft.com/office/drawing/2014/main" id="{0BE67324-BA9B-4717-A38A-0874BFB60E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5488" y="182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AutoShape 15" descr="🟩">
            <a:extLst>
              <a:ext uri="{FF2B5EF4-FFF2-40B4-BE49-F238E27FC236}">
                <a16:creationId xmlns:a16="http://schemas.microsoft.com/office/drawing/2014/main" id="{A60F6185-822E-4E23-B6F7-3EB0E17585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5488" y="182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AutoShape 16" descr="🔺">
            <a:extLst>
              <a:ext uri="{FF2B5EF4-FFF2-40B4-BE49-F238E27FC236}">
                <a16:creationId xmlns:a16="http://schemas.microsoft.com/office/drawing/2014/main" id="{35FCE4F0-D415-4D2B-BD22-559C2F777F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5488" y="182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7A10582-9154-4F56-BF2B-CD07307D8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953133"/>
              </p:ext>
            </p:extLst>
          </p:nvPr>
        </p:nvGraphicFramePr>
        <p:xfrm>
          <a:off x="194630" y="2808518"/>
          <a:ext cx="11802738" cy="1774499"/>
        </p:xfrm>
        <a:graphic>
          <a:graphicData uri="http://schemas.openxmlformats.org/drawingml/2006/table">
            <a:tbl>
              <a:tblPr/>
              <a:tblGrid>
                <a:gridCol w="1909592">
                  <a:extLst>
                    <a:ext uri="{9D8B030D-6E8A-4147-A177-3AD203B41FA5}">
                      <a16:colId xmlns:a16="http://schemas.microsoft.com/office/drawing/2014/main" val="2162176184"/>
                    </a:ext>
                  </a:extLst>
                </a:gridCol>
                <a:gridCol w="1123720">
                  <a:extLst>
                    <a:ext uri="{9D8B030D-6E8A-4147-A177-3AD203B41FA5}">
                      <a16:colId xmlns:a16="http://schemas.microsoft.com/office/drawing/2014/main" val="3851273095"/>
                    </a:ext>
                  </a:extLst>
                </a:gridCol>
                <a:gridCol w="1817783">
                  <a:extLst>
                    <a:ext uri="{9D8B030D-6E8A-4147-A177-3AD203B41FA5}">
                      <a16:colId xmlns:a16="http://schemas.microsoft.com/office/drawing/2014/main" val="1653820649"/>
                    </a:ext>
                  </a:extLst>
                </a:gridCol>
                <a:gridCol w="1685581">
                  <a:extLst>
                    <a:ext uri="{9D8B030D-6E8A-4147-A177-3AD203B41FA5}">
                      <a16:colId xmlns:a16="http://schemas.microsoft.com/office/drawing/2014/main" val="731554179"/>
                    </a:ext>
                  </a:extLst>
                </a:gridCol>
                <a:gridCol w="1498294">
                  <a:extLst>
                    <a:ext uri="{9D8B030D-6E8A-4147-A177-3AD203B41FA5}">
                      <a16:colId xmlns:a16="http://schemas.microsoft.com/office/drawing/2014/main" val="2609607880"/>
                    </a:ext>
                  </a:extLst>
                </a:gridCol>
                <a:gridCol w="1447357">
                  <a:extLst>
                    <a:ext uri="{9D8B030D-6E8A-4147-A177-3AD203B41FA5}">
                      <a16:colId xmlns:a16="http://schemas.microsoft.com/office/drawing/2014/main" val="1444131572"/>
                    </a:ext>
                  </a:extLst>
                </a:gridCol>
                <a:gridCol w="1130590">
                  <a:extLst>
                    <a:ext uri="{9D8B030D-6E8A-4147-A177-3AD203B41FA5}">
                      <a16:colId xmlns:a16="http://schemas.microsoft.com/office/drawing/2014/main" val="3129426841"/>
                    </a:ext>
                  </a:extLst>
                </a:gridCol>
                <a:gridCol w="1189821">
                  <a:extLst>
                    <a:ext uri="{9D8B030D-6E8A-4147-A177-3AD203B41FA5}">
                      <a16:colId xmlns:a16="http://schemas.microsoft.com/office/drawing/2014/main" val="3777349185"/>
                    </a:ext>
                  </a:extLst>
                </a:gridCol>
              </a:tblGrid>
              <a:tr h="1774499">
                <a:tc>
                  <a:txBody>
                    <a:bodyPr/>
                    <a:lstStyle/>
                    <a:p>
                      <a:r>
                        <a:rPr lang="en-US" sz="1000" b="1" dirty="0">
                          <a:effectLst/>
                        </a:rPr>
                        <a:t>Pfizer and BioNTech</a:t>
                      </a:r>
                    </a:p>
                  </a:txBody>
                  <a:tcPr marL="62162" marR="62162" marT="31081" marB="3108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USA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Germany</a:t>
                      </a:r>
                    </a:p>
                  </a:txBody>
                  <a:tcPr marL="62162" marR="62162" marT="31081" marB="3108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mRNA vaccine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non-replicating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“BNT-162a1,b1,b2,b3,c2”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nucleoside-modified mRNA </a:t>
                      </a:r>
                      <a:r>
                        <a:rPr lang="en-US" sz="1000" i="1" dirty="0">
                          <a:effectLst/>
                        </a:rPr>
                        <a:t>in vitro </a:t>
                      </a:r>
                      <a:r>
                        <a:rPr lang="en-US" sz="1000" dirty="0">
                          <a:effectLst/>
                        </a:rPr>
                        <a:t>transcribed by T7 polymerase from a plasmid DNA template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LNP (lipid nanoparticle) encapsulated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Given: Intramuscular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2 doses (3 weeks apart)</a:t>
                      </a:r>
                    </a:p>
                  </a:txBody>
                  <a:tcPr marL="62162" marR="62162" marT="31081" marB="3108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u="none" strike="noStrike" dirty="0">
                          <a:solidFill>
                            <a:srgbClr val="198DE6"/>
                          </a:solidFill>
                          <a:effectLst/>
                          <a:hlinkClick r:id="rId3"/>
                        </a:rPr>
                        <a:t>FDA Emergency Use Authorization Approved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i="1" dirty="0">
                          <a:effectLst/>
                        </a:rPr>
                        <a:t>UK EUA granted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8"/>
                        </a:rPr>
                        <a:t>Phase 2/3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9"/>
                        </a:rPr>
                        <a:t>Phase 1/2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0"/>
                        </a:rPr>
                        <a:t>Phase 1/2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1"/>
                        </a:rPr>
                        <a:t>Phase 1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Phase 1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 </a:t>
                      </a:r>
                    </a:p>
                  </a:txBody>
                  <a:tcPr marL="62162" marR="62162" marT="31081" marB="3108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dirty="0">
                          <a:effectLst/>
                        </a:rPr>
                        <a:t>Operation Warp Speed</a:t>
                      </a:r>
                      <a:endParaRPr lang="en-US" sz="1000" b="1" dirty="0">
                        <a:effectLst/>
                      </a:endParaRP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HHS-BARDA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$1.95 Billion</a:t>
                      </a:r>
                    </a:p>
                  </a:txBody>
                  <a:tcPr marL="62162" marR="62162" marT="31081" marB="3108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Sequence designed on computer</a:t>
                      </a:r>
                    </a:p>
                  </a:txBody>
                  <a:tcPr marL="62162" marR="62162" marT="31081" marB="3108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No cells used</a:t>
                      </a:r>
                    </a:p>
                    <a:p>
                      <a:pPr algn="l"/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Vogel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et al., bioRxiv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 8Sept2020</a:t>
                      </a:r>
                      <a:endParaRPr lang="en-US" sz="1000" dirty="0">
                        <a:effectLst/>
                      </a:endParaRPr>
                    </a:p>
                  </a:txBody>
                  <a:tcPr marL="62162" marR="62162" marT="31081" marB="3108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protein test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&amp; pseudovirus</a:t>
                      </a:r>
                    </a:p>
                    <a:p>
                      <a:pPr algn="l"/>
                      <a:r>
                        <a:rPr lang="en-US" sz="1000" b="1" i="1" u="sng" dirty="0">
                          <a:effectLst/>
                        </a:rPr>
                        <a:t>HEK293 cells</a:t>
                      </a:r>
                    </a:p>
                    <a:p>
                      <a:pPr algn="l"/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Vogel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et al., bioRxiv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 8Sept2020</a:t>
                      </a:r>
                      <a:endParaRPr lang="en-US" sz="1000" dirty="0">
                        <a:effectLst/>
                      </a:endParaRPr>
                    </a:p>
                  </a:txBody>
                  <a:tcPr marL="62162" marR="62162" marT="31081" marB="3108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484495"/>
                  </a:ext>
                </a:extLst>
              </a:tr>
            </a:tbl>
          </a:graphicData>
        </a:graphic>
      </p:graphicFrame>
      <p:sp>
        <p:nvSpPr>
          <p:cNvPr id="27" name="AutoShape 17" descr="🟩">
            <a:extLst>
              <a:ext uri="{FF2B5EF4-FFF2-40B4-BE49-F238E27FC236}">
                <a16:creationId xmlns:a16="http://schemas.microsoft.com/office/drawing/2014/main" id="{1D9E17D9-A3A3-4563-9C3E-AE13F32C3D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1560" y="2808518"/>
            <a:ext cx="5904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AutoShape 18" descr="🟩">
            <a:extLst>
              <a:ext uri="{FF2B5EF4-FFF2-40B4-BE49-F238E27FC236}">
                <a16:creationId xmlns:a16="http://schemas.microsoft.com/office/drawing/2014/main" id="{5A7F0006-0824-48C9-BB21-9B50CB0AD5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1560" y="2808518"/>
            <a:ext cx="5904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AutoShape 19" descr="🟩">
            <a:extLst>
              <a:ext uri="{FF2B5EF4-FFF2-40B4-BE49-F238E27FC236}">
                <a16:creationId xmlns:a16="http://schemas.microsoft.com/office/drawing/2014/main" id="{A183C62C-6856-4A18-AB10-3543ACFE69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1560" y="2808518"/>
            <a:ext cx="5904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AutoShape 20" descr="🔺">
            <a:extLst>
              <a:ext uri="{FF2B5EF4-FFF2-40B4-BE49-F238E27FC236}">
                <a16:creationId xmlns:a16="http://schemas.microsoft.com/office/drawing/2014/main" id="{4AC6D1EA-DCEF-45A7-97C9-C015A5E416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1560" y="2808518"/>
            <a:ext cx="5904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DBFACCC6-962D-4C0E-A299-BD7C83094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890545"/>
              </p:ext>
            </p:extLst>
          </p:nvPr>
        </p:nvGraphicFramePr>
        <p:xfrm>
          <a:off x="190958" y="4587581"/>
          <a:ext cx="11802738" cy="1450716"/>
        </p:xfrm>
        <a:graphic>
          <a:graphicData uri="http://schemas.openxmlformats.org/drawingml/2006/table">
            <a:tbl>
              <a:tblPr/>
              <a:tblGrid>
                <a:gridCol w="1902247">
                  <a:extLst>
                    <a:ext uri="{9D8B030D-6E8A-4147-A177-3AD203B41FA5}">
                      <a16:colId xmlns:a16="http://schemas.microsoft.com/office/drawing/2014/main" val="4026308418"/>
                    </a:ext>
                  </a:extLst>
                </a:gridCol>
                <a:gridCol w="1145754">
                  <a:extLst>
                    <a:ext uri="{9D8B030D-6E8A-4147-A177-3AD203B41FA5}">
                      <a16:colId xmlns:a16="http://schemas.microsoft.com/office/drawing/2014/main" val="594425190"/>
                    </a:ext>
                  </a:extLst>
                </a:gridCol>
                <a:gridCol w="1817783">
                  <a:extLst>
                    <a:ext uri="{9D8B030D-6E8A-4147-A177-3AD203B41FA5}">
                      <a16:colId xmlns:a16="http://schemas.microsoft.com/office/drawing/2014/main" val="2395884469"/>
                    </a:ext>
                  </a:extLst>
                </a:gridCol>
                <a:gridCol w="1674564">
                  <a:extLst>
                    <a:ext uri="{9D8B030D-6E8A-4147-A177-3AD203B41FA5}">
                      <a16:colId xmlns:a16="http://schemas.microsoft.com/office/drawing/2014/main" val="3101043842"/>
                    </a:ext>
                  </a:extLst>
                </a:gridCol>
                <a:gridCol w="1498294">
                  <a:extLst>
                    <a:ext uri="{9D8B030D-6E8A-4147-A177-3AD203B41FA5}">
                      <a16:colId xmlns:a16="http://schemas.microsoft.com/office/drawing/2014/main" val="3321818739"/>
                    </a:ext>
                  </a:extLst>
                </a:gridCol>
                <a:gridCol w="1443685">
                  <a:extLst>
                    <a:ext uri="{9D8B030D-6E8A-4147-A177-3AD203B41FA5}">
                      <a16:colId xmlns:a16="http://schemas.microsoft.com/office/drawing/2014/main" val="1788361179"/>
                    </a:ext>
                  </a:extLst>
                </a:gridCol>
                <a:gridCol w="1123245">
                  <a:extLst>
                    <a:ext uri="{9D8B030D-6E8A-4147-A177-3AD203B41FA5}">
                      <a16:colId xmlns:a16="http://schemas.microsoft.com/office/drawing/2014/main" val="4197194048"/>
                    </a:ext>
                  </a:extLst>
                </a:gridCol>
                <a:gridCol w="1197166">
                  <a:extLst>
                    <a:ext uri="{9D8B030D-6E8A-4147-A177-3AD203B41FA5}">
                      <a16:colId xmlns:a16="http://schemas.microsoft.com/office/drawing/2014/main" val="2964408198"/>
                    </a:ext>
                  </a:extLst>
                </a:gridCol>
              </a:tblGrid>
              <a:tr h="551354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effectLst/>
                        </a:rPr>
                        <a:t>Janssen Research &amp; Development, Inc.</a:t>
                      </a: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Johnson &amp; Johnson</a:t>
                      </a: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USA</a:t>
                      </a: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Replication-deficient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Adenovirus vector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“Ad26.COV2-S”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Given: Intramuscular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1 dose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(some trials use 2 doses, 8 weeks apart)</a:t>
                      </a: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4"/>
                        </a:rPr>
                        <a:t>FDA Emergency Use Authorization Approved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5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6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7"/>
                        </a:rPr>
                        <a:t>Phase 1/2</a:t>
                      </a:r>
                      <a:endParaRPr lang="en-US" sz="1000" dirty="0">
                        <a:effectLst/>
                      </a:endParaRP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dirty="0">
                          <a:effectLst/>
                        </a:rPr>
                        <a:t>Operation Warp Speed</a:t>
                      </a:r>
                      <a:endParaRPr lang="en-US" sz="1000" b="1" dirty="0">
                        <a:effectLst/>
                      </a:endParaRP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HHS-BARDA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$1,457,887,081 total</a:t>
                      </a: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i="1" u="sng" dirty="0">
                          <a:effectLst/>
                        </a:rPr>
                        <a:t>PER.C6 cells</a:t>
                      </a: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u="sng" dirty="0">
                          <a:effectLst/>
                        </a:rPr>
                        <a:t>PER.C6 cells</a:t>
                      </a:r>
                    </a:p>
                    <a:p>
                      <a:pPr algn="l"/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Tostanoski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et al.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,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Nature Medicine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, 3Sept2020</a:t>
                      </a:r>
                      <a:r>
                        <a:rPr lang="en-US" sz="1000" dirty="0">
                          <a:effectLst/>
                        </a:rPr>
                        <a:t>;</a:t>
                      </a:r>
                    </a:p>
                    <a:p>
                      <a:pPr algn="l"/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9"/>
                        </a:rPr>
                        <a:t>J&amp;J, 30March2020</a:t>
                      </a:r>
                      <a:r>
                        <a:rPr lang="en-US" sz="1000" dirty="0">
                          <a:effectLst/>
                        </a:rPr>
                        <a:t>;</a:t>
                      </a:r>
                    </a:p>
                    <a:p>
                      <a:pPr algn="l"/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Janssen Vaccine Technologies</a:t>
                      </a:r>
                      <a:endParaRPr lang="en-US" sz="1000" dirty="0">
                        <a:effectLst/>
                      </a:endParaRP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effectLst/>
                      </a:endParaRP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535736"/>
                  </a:ext>
                </a:extLst>
              </a:tr>
            </a:tbl>
          </a:graphicData>
        </a:graphic>
      </p:graphicFrame>
      <p:sp>
        <p:nvSpPr>
          <p:cNvPr id="32" name="AutoShape 21" descr="🔺">
            <a:extLst>
              <a:ext uri="{FF2B5EF4-FFF2-40B4-BE49-F238E27FC236}">
                <a16:creationId xmlns:a16="http://schemas.microsoft.com/office/drawing/2014/main" id="{E11ED8AA-A4A3-4690-A593-518E7366B7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9758" y="472071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33" name="AutoShape 22" descr="🔺">
            <a:extLst>
              <a:ext uri="{FF2B5EF4-FFF2-40B4-BE49-F238E27FC236}">
                <a16:creationId xmlns:a16="http://schemas.microsoft.com/office/drawing/2014/main" id="{A016A8A3-9DC6-46F2-BADC-54F6CF7CAB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9758" y="472071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34" name="AutoShape 23" descr="🔺">
            <a:extLst>
              <a:ext uri="{FF2B5EF4-FFF2-40B4-BE49-F238E27FC236}">
                <a16:creationId xmlns:a16="http://schemas.microsoft.com/office/drawing/2014/main" id="{924BAAB4-F3C9-403B-89A6-6A0B45B1D1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9758" y="472071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36F030D-9A8A-4590-8267-A102B20D92B1}"/>
              </a:ext>
            </a:extLst>
          </p:cNvPr>
          <p:cNvSpPr/>
          <p:nvPr/>
        </p:nvSpPr>
        <p:spPr>
          <a:xfrm>
            <a:off x="121186" y="24566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505C4049-6B34-4ADF-91EF-54D0B6F786A5}"/>
              </a:ext>
            </a:extLst>
          </p:cNvPr>
          <p:cNvSpPr/>
          <p:nvPr/>
        </p:nvSpPr>
        <p:spPr>
          <a:xfrm>
            <a:off x="3485860" y="0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6CF2075-55E3-4902-9140-646C0DF90A8F}"/>
              </a:ext>
            </a:extLst>
          </p:cNvPr>
          <p:cNvSpPr/>
          <p:nvPr/>
        </p:nvSpPr>
        <p:spPr>
          <a:xfrm>
            <a:off x="6267234" y="-720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11704F8-81E9-4FC5-BA5C-99223EE298F7}"/>
              </a:ext>
            </a:extLst>
          </p:cNvPr>
          <p:cNvSpPr/>
          <p:nvPr/>
        </p:nvSpPr>
        <p:spPr>
          <a:xfrm>
            <a:off x="11139420" y="2891510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D7CBBD4-0582-4D70-8196-F1FE34C24B30}"/>
              </a:ext>
            </a:extLst>
          </p:cNvPr>
          <p:cNvSpPr/>
          <p:nvPr/>
        </p:nvSpPr>
        <p:spPr>
          <a:xfrm>
            <a:off x="10133158" y="2876489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BE379FE8-CED1-4976-8997-7D8051A603A4}"/>
              </a:ext>
            </a:extLst>
          </p:cNvPr>
          <p:cNvSpPr/>
          <p:nvPr/>
        </p:nvSpPr>
        <p:spPr>
          <a:xfrm>
            <a:off x="8940819" y="2866749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B660452-2690-4B35-B9F0-9A5625729217}"/>
              </a:ext>
            </a:extLst>
          </p:cNvPr>
          <p:cNvSpPr/>
          <p:nvPr/>
        </p:nvSpPr>
        <p:spPr>
          <a:xfrm>
            <a:off x="11326245" y="1254906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626A81D-7654-48D9-B173-27CB0A2AE5B4}"/>
              </a:ext>
            </a:extLst>
          </p:cNvPr>
          <p:cNvSpPr/>
          <p:nvPr/>
        </p:nvSpPr>
        <p:spPr>
          <a:xfrm>
            <a:off x="10050405" y="1285784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AD5A8E6-CDE7-46E5-BDAB-9DF05685D5BE}"/>
              </a:ext>
            </a:extLst>
          </p:cNvPr>
          <p:cNvSpPr/>
          <p:nvPr/>
        </p:nvSpPr>
        <p:spPr>
          <a:xfrm>
            <a:off x="8935865" y="1319266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071CDD4D-E492-4B3C-B070-3AC40C1AC435}"/>
              </a:ext>
            </a:extLst>
          </p:cNvPr>
          <p:cNvSpPr/>
          <p:nvPr/>
        </p:nvSpPr>
        <p:spPr>
          <a:xfrm>
            <a:off x="11253663" y="4679919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7BF929FE-F2F4-4A06-8B3E-090D553F851B}"/>
              </a:ext>
            </a:extLst>
          </p:cNvPr>
          <p:cNvSpPr/>
          <p:nvPr/>
        </p:nvSpPr>
        <p:spPr>
          <a:xfrm>
            <a:off x="10442705" y="4570196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EF89174C-2D3D-4DA1-94D7-AE6F90523ED7}"/>
              </a:ext>
            </a:extLst>
          </p:cNvPr>
          <p:cNvSpPr/>
          <p:nvPr/>
        </p:nvSpPr>
        <p:spPr>
          <a:xfrm>
            <a:off x="8935864" y="4679919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577D557-55DC-4AE0-843D-9A790419F6CC}"/>
              </a:ext>
            </a:extLst>
          </p:cNvPr>
          <p:cNvSpPr/>
          <p:nvPr/>
        </p:nvSpPr>
        <p:spPr>
          <a:xfrm>
            <a:off x="11358197" y="2883305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9505B7BF-788C-447A-A740-E56C8AC6A503}"/>
              </a:ext>
            </a:extLst>
          </p:cNvPr>
          <p:cNvSpPr/>
          <p:nvPr/>
        </p:nvSpPr>
        <p:spPr>
          <a:xfrm>
            <a:off x="11535566" y="1252508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B855538-3374-4B6A-8B71-14AF84AE28D5}"/>
              </a:ext>
            </a:extLst>
          </p:cNvPr>
          <p:cNvSpPr/>
          <p:nvPr/>
        </p:nvSpPr>
        <p:spPr>
          <a:xfrm>
            <a:off x="6489815" y="-7592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C9E6DF-FD18-4525-8875-B4E01544990C}"/>
              </a:ext>
            </a:extLst>
          </p:cNvPr>
          <p:cNvSpPr txBox="1"/>
          <p:nvPr/>
        </p:nvSpPr>
        <p:spPr>
          <a:xfrm>
            <a:off x="1162797" y="6075281"/>
            <a:ext cx="332263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HEK-293: A kidney cell line isolated from an aborted fetus in 1973.</a:t>
            </a:r>
            <a:endParaRPr lang="en-US" sz="900" b="1" dirty="0">
              <a:solidFill>
                <a:srgbClr val="C00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73DCEE7-9DF3-4D41-A881-C2CEAA393406}"/>
              </a:ext>
            </a:extLst>
          </p:cNvPr>
          <p:cNvSpPr txBox="1"/>
          <p:nvPr/>
        </p:nvSpPr>
        <p:spPr>
          <a:xfrm>
            <a:off x="6869430" y="6085084"/>
            <a:ext cx="37825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PER.C6: A retinal cell line isolated from an aborted fetus in 1985.</a:t>
            </a:r>
            <a:endParaRPr 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917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🟩">
            <a:extLst>
              <a:ext uri="{FF2B5EF4-FFF2-40B4-BE49-F238E27FC236}">
                <a16:creationId xmlns:a16="http://schemas.microsoft.com/office/drawing/2014/main" id="{7F022C12-569B-4090-888D-A868E0D03E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70138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AutoShape 3" descr="🔺">
            <a:extLst>
              <a:ext uri="{FF2B5EF4-FFF2-40B4-BE49-F238E27FC236}">
                <a16:creationId xmlns:a16="http://schemas.microsoft.com/office/drawing/2014/main" id="{2FF669C9-0878-41D8-9A56-E9A27D16BB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770188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4" descr="🟩">
            <a:extLst>
              <a:ext uri="{FF2B5EF4-FFF2-40B4-BE49-F238E27FC236}">
                <a16:creationId xmlns:a16="http://schemas.microsoft.com/office/drawing/2014/main" id="{0D9511F5-308C-4ABF-A1AE-075E649C41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70238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5" descr="🔺">
            <a:extLst>
              <a:ext uri="{FF2B5EF4-FFF2-40B4-BE49-F238E27FC236}">
                <a16:creationId xmlns:a16="http://schemas.microsoft.com/office/drawing/2014/main" id="{8291435C-A6B6-4362-B3D4-9C987AD2AC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70288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E0F479-0AC5-48F8-BC15-D7F434287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8" y="21531"/>
            <a:ext cx="29479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     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4B4C51"/>
                </a:solidFill>
                <a:effectLst/>
                <a:latin typeface="Open Sans"/>
              </a:rPr>
              <a:t> DOES NOT USE abortion-derived cell line.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8" name="AutoShape 7" descr="🟩">
            <a:extLst>
              <a:ext uri="{FF2B5EF4-FFF2-40B4-BE49-F238E27FC236}">
                <a16:creationId xmlns:a16="http://schemas.microsoft.com/office/drawing/2014/main" id="{DC2488C6-6FBB-4B68-B6AC-DCD30DDB53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4789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07B065-3B13-4F3C-8252-8C60C033B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638" y="21028"/>
            <a:ext cx="31194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     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4B4C51"/>
                </a:solidFill>
                <a:effectLst/>
                <a:latin typeface="Open Sans"/>
              </a:rPr>
              <a:t> DOES USE abortion-derived cell line.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0" name="AutoShape 9" descr="🔺">
            <a:extLst>
              <a:ext uri="{FF2B5EF4-FFF2-40B4-BE49-F238E27FC236}">
                <a16:creationId xmlns:a16="http://schemas.microsoft.com/office/drawing/2014/main" id="{77B66A50-C57C-461A-8A2F-A985E4B1BCD6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3697288" y="-171575"/>
            <a:ext cx="9448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2943E8-F0B5-4FF2-AF5A-63AE7E0E1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327" y="22211"/>
            <a:ext cx="515175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            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4B4C51"/>
                </a:solidFill>
                <a:effectLst/>
                <a:latin typeface="Open Sans"/>
              </a:rPr>
              <a:t> SOME tests DO NOT use abortion-derived cells, SOME DO.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2" name="AutoShape 11" descr="🟩">
            <a:extLst>
              <a:ext uri="{FF2B5EF4-FFF2-40B4-BE49-F238E27FC236}">
                <a16:creationId xmlns:a16="http://schemas.microsoft.com/office/drawing/2014/main" id="{E91F86B7-CA6C-4662-BED4-1983721444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45126" y="-775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AutoShape 12" descr="🔺">
            <a:extLst>
              <a:ext uri="{FF2B5EF4-FFF2-40B4-BE49-F238E27FC236}">
                <a16:creationId xmlns:a16="http://schemas.microsoft.com/office/drawing/2014/main" id="{78CC8CE8-8315-4248-AA34-B32921FB53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5501" y="-775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A8E9B8-B09B-42BC-81B0-6DAA43B7FEA9}"/>
              </a:ext>
            </a:extLst>
          </p:cNvPr>
          <p:cNvSpPr txBox="1"/>
          <p:nvPr/>
        </p:nvSpPr>
        <p:spPr>
          <a:xfrm>
            <a:off x="10448086" y="6049"/>
            <a:ext cx="196564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dirty="0">
                <a:solidFill>
                  <a:srgbClr val="4B4C51"/>
                </a:solidFill>
                <a:effectLst/>
                <a:latin typeface="Open Sans"/>
              </a:rPr>
              <a:t>� Currently undetermined.</a:t>
            </a:r>
            <a:endParaRPr lang="en-US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441983-F927-46D6-A01C-7CB7B8ED12A3}"/>
              </a:ext>
            </a:extLst>
          </p:cNvPr>
          <p:cNvSpPr txBox="1"/>
          <p:nvPr/>
        </p:nvSpPr>
        <p:spPr>
          <a:xfrm>
            <a:off x="4258020" y="6593340"/>
            <a:ext cx="42910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800" b="1" i="0" u="sng" dirty="0">
                <a:solidFill>
                  <a:srgbClr val="4B4C51"/>
                </a:solidFill>
                <a:effectLst/>
                <a:latin typeface="Open Sans"/>
                <a:hlinkClick r:id="rId2"/>
              </a:rPr>
              <a:t>Analysis of SARS-CoV-2 (COVID-19) Vaccine Candidates</a:t>
            </a:r>
            <a:r>
              <a:rPr lang="en-US" sz="800" dirty="0">
                <a:solidFill>
                  <a:srgbClr val="4B4C51"/>
                </a:solidFill>
                <a:latin typeface="Open Sans"/>
              </a:rPr>
              <a:t> </a:t>
            </a:r>
            <a:r>
              <a:rPr lang="en-US" sz="800" u="sng" dirty="0">
                <a:solidFill>
                  <a:srgbClr val="4B4C51"/>
                </a:solidFill>
                <a:latin typeface="Open Sans"/>
              </a:rPr>
              <a:t>(</a:t>
            </a:r>
            <a:r>
              <a:rPr lang="en-US" sz="800" b="1" i="1" dirty="0">
                <a:solidFill>
                  <a:srgbClr val="4B4C51"/>
                </a:solidFill>
                <a:effectLst/>
                <a:latin typeface="Open Sans"/>
              </a:rPr>
              <a:t>Last Updated 3 March 2021).</a:t>
            </a:r>
            <a:endParaRPr lang="en-US" sz="800" b="0" i="0" dirty="0">
              <a:solidFill>
                <a:srgbClr val="4B4C51"/>
              </a:solidFill>
              <a:effectLst/>
              <a:latin typeface="Open Sans"/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F2C7412-8BA5-4D78-A42E-EE73FC62BA2E}"/>
              </a:ext>
            </a:extLst>
          </p:cNvPr>
          <p:cNvGraphicFramePr>
            <a:graphicFrameLocks noGrp="1"/>
          </p:cNvGraphicFramePr>
          <p:nvPr/>
        </p:nvGraphicFramePr>
        <p:xfrm>
          <a:off x="190958" y="630836"/>
          <a:ext cx="11810083" cy="570002"/>
        </p:xfrm>
        <a:graphic>
          <a:graphicData uri="http://schemas.openxmlformats.org/drawingml/2006/table">
            <a:tbl>
              <a:tblPr/>
              <a:tblGrid>
                <a:gridCol w="1932497">
                  <a:extLst>
                    <a:ext uri="{9D8B030D-6E8A-4147-A177-3AD203B41FA5}">
                      <a16:colId xmlns:a16="http://schemas.microsoft.com/office/drawing/2014/main" val="3045327685"/>
                    </a:ext>
                  </a:extLst>
                </a:gridCol>
                <a:gridCol w="1117589">
                  <a:extLst>
                    <a:ext uri="{9D8B030D-6E8A-4147-A177-3AD203B41FA5}">
                      <a16:colId xmlns:a16="http://schemas.microsoft.com/office/drawing/2014/main" val="951055674"/>
                    </a:ext>
                  </a:extLst>
                </a:gridCol>
                <a:gridCol w="1781158">
                  <a:extLst>
                    <a:ext uri="{9D8B030D-6E8A-4147-A177-3AD203B41FA5}">
                      <a16:colId xmlns:a16="http://schemas.microsoft.com/office/drawing/2014/main" val="3914691424"/>
                    </a:ext>
                  </a:extLst>
                </a:gridCol>
                <a:gridCol w="1710236">
                  <a:extLst>
                    <a:ext uri="{9D8B030D-6E8A-4147-A177-3AD203B41FA5}">
                      <a16:colId xmlns:a16="http://schemas.microsoft.com/office/drawing/2014/main" val="1187135722"/>
                    </a:ext>
                  </a:extLst>
                </a:gridCol>
                <a:gridCol w="1505315">
                  <a:extLst>
                    <a:ext uri="{9D8B030D-6E8A-4147-A177-3AD203B41FA5}">
                      <a16:colId xmlns:a16="http://schemas.microsoft.com/office/drawing/2014/main" val="2761230622"/>
                    </a:ext>
                  </a:extLst>
                </a:gridCol>
                <a:gridCol w="1441434">
                  <a:extLst>
                    <a:ext uri="{9D8B030D-6E8A-4147-A177-3AD203B41FA5}">
                      <a16:colId xmlns:a16="http://schemas.microsoft.com/office/drawing/2014/main" val="1278236048"/>
                    </a:ext>
                  </a:extLst>
                </a:gridCol>
                <a:gridCol w="1128360">
                  <a:extLst>
                    <a:ext uri="{9D8B030D-6E8A-4147-A177-3AD203B41FA5}">
                      <a16:colId xmlns:a16="http://schemas.microsoft.com/office/drawing/2014/main" val="1691473564"/>
                    </a:ext>
                  </a:extLst>
                </a:gridCol>
                <a:gridCol w="1193494">
                  <a:extLst>
                    <a:ext uri="{9D8B030D-6E8A-4147-A177-3AD203B41FA5}">
                      <a16:colId xmlns:a16="http://schemas.microsoft.com/office/drawing/2014/main" val="1340134387"/>
                    </a:ext>
                  </a:extLst>
                </a:gridCol>
              </a:tblGrid>
              <a:tr h="57000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Sponsor(s)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Country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Strategy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Clinical Trial Status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Public Funding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Design &amp; Development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Production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Confirmatory</a:t>
                      </a:r>
                      <a:br>
                        <a:rPr lang="en-US" sz="1200" b="1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Lab Tests</a:t>
                      </a:r>
                      <a:endParaRPr lang="en-US" sz="1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461130"/>
                  </a:ext>
                </a:extLst>
              </a:tr>
            </a:tbl>
          </a:graphicData>
        </a:graphic>
      </p:graphicFrame>
      <p:sp>
        <p:nvSpPr>
          <p:cNvPr id="22" name="AutoShape 13" descr="🟩">
            <a:extLst>
              <a:ext uri="{FF2B5EF4-FFF2-40B4-BE49-F238E27FC236}">
                <a16:creationId xmlns:a16="http://schemas.microsoft.com/office/drawing/2014/main" id="{3DB6BCED-E29D-4103-9ADF-3B1779F3B0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5488" y="182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AutoShape 14" descr="🟩">
            <a:extLst>
              <a:ext uri="{FF2B5EF4-FFF2-40B4-BE49-F238E27FC236}">
                <a16:creationId xmlns:a16="http://schemas.microsoft.com/office/drawing/2014/main" id="{0BE67324-BA9B-4717-A38A-0874BFB60E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5488" y="182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AutoShape 15" descr="🟩">
            <a:extLst>
              <a:ext uri="{FF2B5EF4-FFF2-40B4-BE49-F238E27FC236}">
                <a16:creationId xmlns:a16="http://schemas.microsoft.com/office/drawing/2014/main" id="{A60F6185-822E-4E23-B6F7-3EB0E17585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5488" y="182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AutoShape 16" descr="🔺">
            <a:extLst>
              <a:ext uri="{FF2B5EF4-FFF2-40B4-BE49-F238E27FC236}">
                <a16:creationId xmlns:a16="http://schemas.microsoft.com/office/drawing/2014/main" id="{35FCE4F0-D415-4D2B-BD22-559C2F777F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5488" y="182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AutoShape 17" descr="🟩">
            <a:extLst>
              <a:ext uri="{FF2B5EF4-FFF2-40B4-BE49-F238E27FC236}">
                <a16:creationId xmlns:a16="http://schemas.microsoft.com/office/drawing/2014/main" id="{1D9E17D9-A3A3-4563-9C3E-AE13F32C3D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1560" y="2808518"/>
            <a:ext cx="5904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AutoShape 18" descr="🟩">
            <a:extLst>
              <a:ext uri="{FF2B5EF4-FFF2-40B4-BE49-F238E27FC236}">
                <a16:creationId xmlns:a16="http://schemas.microsoft.com/office/drawing/2014/main" id="{5A7F0006-0824-48C9-BB21-9B50CB0AD5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1560" y="2808518"/>
            <a:ext cx="5904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AutoShape 19" descr="🟩">
            <a:extLst>
              <a:ext uri="{FF2B5EF4-FFF2-40B4-BE49-F238E27FC236}">
                <a16:creationId xmlns:a16="http://schemas.microsoft.com/office/drawing/2014/main" id="{A183C62C-6856-4A18-AB10-3543ACFE69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1560" y="2808518"/>
            <a:ext cx="5904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AutoShape 20" descr="🔺">
            <a:extLst>
              <a:ext uri="{FF2B5EF4-FFF2-40B4-BE49-F238E27FC236}">
                <a16:creationId xmlns:a16="http://schemas.microsoft.com/office/drawing/2014/main" id="{4AC6D1EA-DCEF-45A7-97C9-C015A5E416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21560" y="2808518"/>
            <a:ext cx="59041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AutoShape 21" descr="🔺">
            <a:extLst>
              <a:ext uri="{FF2B5EF4-FFF2-40B4-BE49-F238E27FC236}">
                <a16:creationId xmlns:a16="http://schemas.microsoft.com/office/drawing/2014/main" id="{E11ED8AA-A4A3-4690-A593-518E7366B7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9758" y="472071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33" name="AutoShape 22" descr="🔺">
            <a:extLst>
              <a:ext uri="{FF2B5EF4-FFF2-40B4-BE49-F238E27FC236}">
                <a16:creationId xmlns:a16="http://schemas.microsoft.com/office/drawing/2014/main" id="{A016A8A3-9DC6-46F2-BADC-54F6CF7CAB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9758" y="472071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34" name="AutoShape 23" descr="🔺">
            <a:extLst>
              <a:ext uri="{FF2B5EF4-FFF2-40B4-BE49-F238E27FC236}">
                <a16:creationId xmlns:a16="http://schemas.microsoft.com/office/drawing/2014/main" id="{924BAAB4-F3C9-403B-89A6-6A0B45B1D1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9758" y="472071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36F030D-9A8A-4590-8267-A102B20D92B1}"/>
              </a:ext>
            </a:extLst>
          </p:cNvPr>
          <p:cNvSpPr/>
          <p:nvPr/>
        </p:nvSpPr>
        <p:spPr>
          <a:xfrm>
            <a:off x="121186" y="24566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505C4049-6B34-4ADF-91EF-54D0B6F786A5}"/>
              </a:ext>
            </a:extLst>
          </p:cNvPr>
          <p:cNvSpPr/>
          <p:nvPr/>
        </p:nvSpPr>
        <p:spPr>
          <a:xfrm>
            <a:off x="3485860" y="0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6CF2075-55E3-4902-9140-646C0DF90A8F}"/>
              </a:ext>
            </a:extLst>
          </p:cNvPr>
          <p:cNvSpPr/>
          <p:nvPr/>
        </p:nvSpPr>
        <p:spPr>
          <a:xfrm>
            <a:off x="6267234" y="-720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0593BF5-85FF-4D98-89B7-6FBF27DD097C}"/>
              </a:ext>
            </a:extLst>
          </p:cNvPr>
          <p:cNvSpPr/>
          <p:nvPr/>
        </p:nvSpPr>
        <p:spPr>
          <a:xfrm>
            <a:off x="11139420" y="3016722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F1D30A7-C644-4BAE-A561-67D2B04C4CBC}"/>
              </a:ext>
            </a:extLst>
          </p:cNvPr>
          <p:cNvSpPr/>
          <p:nvPr/>
        </p:nvSpPr>
        <p:spPr>
          <a:xfrm>
            <a:off x="10180269" y="3044443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DBF54CC-0657-4E88-B181-81380A17D9EC}"/>
              </a:ext>
            </a:extLst>
          </p:cNvPr>
          <p:cNvSpPr/>
          <p:nvPr/>
        </p:nvSpPr>
        <p:spPr>
          <a:xfrm>
            <a:off x="8815456" y="3114655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D7CBBD4-0582-4D70-8196-F1FE34C24B30}"/>
              </a:ext>
            </a:extLst>
          </p:cNvPr>
          <p:cNvSpPr/>
          <p:nvPr/>
        </p:nvSpPr>
        <p:spPr>
          <a:xfrm>
            <a:off x="8815456" y="5104054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AD5A8E6-CDE7-46E5-BDAB-9DF05685D5BE}"/>
              </a:ext>
            </a:extLst>
          </p:cNvPr>
          <p:cNvSpPr/>
          <p:nvPr/>
        </p:nvSpPr>
        <p:spPr>
          <a:xfrm>
            <a:off x="10160946" y="5102155"/>
            <a:ext cx="209321" cy="19319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185F1A53-024E-4A8D-A490-753AE032445F}"/>
              </a:ext>
            </a:extLst>
          </p:cNvPr>
          <p:cNvSpPr/>
          <p:nvPr/>
        </p:nvSpPr>
        <p:spPr>
          <a:xfrm>
            <a:off x="8815457" y="1237591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24528623-631E-4222-A4FB-3B2442D7C5C4}"/>
              </a:ext>
            </a:extLst>
          </p:cNvPr>
          <p:cNvSpPr/>
          <p:nvPr/>
        </p:nvSpPr>
        <p:spPr>
          <a:xfrm>
            <a:off x="10180269" y="1237666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24A7E75D-B235-427D-8EB0-5F0698CD54DD}"/>
              </a:ext>
            </a:extLst>
          </p:cNvPr>
          <p:cNvSpPr/>
          <p:nvPr/>
        </p:nvSpPr>
        <p:spPr>
          <a:xfrm>
            <a:off x="11365036" y="3016722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E68C32F9-7DC4-471C-BB99-407D598E5E71}"/>
              </a:ext>
            </a:extLst>
          </p:cNvPr>
          <p:cNvSpPr/>
          <p:nvPr/>
        </p:nvSpPr>
        <p:spPr>
          <a:xfrm>
            <a:off x="11326245" y="1237590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B855538-3374-4B6A-8B71-14AF84AE28D5}"/>
              </a:ext>
            </a:extLst>
          </p:cNvPr>
          <p:cNvSpPr/>
          <p:nvPr/>
        </p:nvSpPr>
        <p:spPr>
          <a:xfrm>
            <a:off x="6489815" y="-7592"/>
            <a:ext cx="209321" cy="193191"/>
          </a:xfrm>
          <a:prstGeom prst="triangle">
            <a:avLst/>
          </a:prstGeom>
          <a:solidFill>
            <a:srgbClr val="DD2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C4538B-6AE1-4864-A789-187D3A3C4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040133"/>
              </p:ext>
            </p:extLst>
          </p:nvPr>
        </p:nvGraphicFramePr>
        <p:xfrm>
          <a:off x="190957" y="1222703"/>
          <a:ext cx="11810083" cy="1760527"/>
        </p:xfrm>
        <a:graphic>
          <a:graphicData uri="http://schemas.openxmlformats.org/drawingml/2006/table">
            <a:tbl>
              <a:tblPr/>
              <a:tblGrid>
                <a:gridCol w="1935022">
                  <a:extLst>
                    <a:ext uri="{9D8B030D-6E8A-4147-A177-3AD203B41FA5}">
                      <a16:colId xmlns:a16="http://schemas.microsoft.com/office/drawing/2014/main" val="3433751616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2190361910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426909218"/>
                    </a:ext>
                  </a:extLst>
                </a:gridCol>
                <a:gridCol w="1703070">
                  <a:extLst>
                    <a:ext uri="{9D8B030D-6E8A-4147-A177-3AD203B41FA5}">
                      <a16:colId xmlns:a16="http://schemas.microsoft.com/office/drawing/2014/main" val="3768292101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3727610034"/>
                    </a:ext>
                  </a:extLst>
                </a:gridCol>
                <a:gridCol w="1449586">
                  <a:extLst>
                    <a:ext uri="{9D8B030D-6E8A-4147-A177-3AD203B41FA5}">
                      <a16:colId xmlns:a16="http://schemas.microsoft.com/office/drawing/2014/main" val="2760440198"/>
                    </a:ext>
                  </a:extLst>
                </a:gridCol>
                <a:gridCol w="1133594">
                  <a:extLst>
                    <a:ext uri="{9D8B030D-6E8A-4147-A177-3AD203B41FA5}">
                      <a16:colId xmlns:a16="http://schemas.microsoft.com/office/drawing/2014/main" val="3988817196"/>
                    </a:ext>
                  </a:extLst>
                </a:gridCol>
                <a:gridCol w="1188261">
                  <a:extLst>
                    <a:ext uri="{9D8B030D-6E8A-4147-A177-3AD203B41FA5}">
                      <a16:colId xmlns:a16="http://schemas.microsoft.com/office/drawing/2014/main" val="279460853"/>
                    </a:ext>
                  </a:extLst>
                </a:gridCol>
              </a:tblGrid>
              <a:tr h="1760527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effectLst/>
                        </a:rPr>
                        <a:t>AstraZeneca</a:t>
                      </a: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University of Oxford</a:t>
                      </a: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 </a:t>
                      </a:r>
                    </a:p>
                  </a:txBody>
                  <a:tcPr marL="59607" marR="59607" marT="29804" marB="2980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USA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UK</a:t>
                      </a:r>
                    </a:p>
                  </a:txBody>
                  <a:tcPr marL="59607" marR="59607" marT="29804" marB="2980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Replication-deficient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Adenovirus vector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“AZD1222”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“ChAdOX1nCoV-19”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Given: Intramuscular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2 doses (4 weeks apart)</a:t>
                      </a:r>
                    </a:p>
                  </a:txBody>
                  <a:tcPr marL="59607" marR="59607" marT="29804" marB="2980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3"/>
                        </a:rPr>
                        <a:t>UK EUA granted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India EUA granted</a:t>
                      </a: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4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5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6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7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8"/>
                        </a:rPr>
                        <a:t>Phase 2/3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9"/>
                        </a:rPr>
                        <a:t>Phase 2/3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0"/>
                        </a:rPr>
                        <a:t>Phase 1/2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1"/>
                        </a:rPr>
                        <a:t>Phase 1/2</a:t>
                      </a:r>
                      <a:endParaRPr lang="en-US" sz="1000" dirty="0">
                        <a:effectLst/>
                      </a:endParaRPr>
                    </a:p>
                  </a:txBody>
                  <a:tcPr marL="59607" marR="59607" marT="29804" marB="2980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dirty="0">
                          <a:effectLst/>
                        </a:rPr>
                        <a:t>Operation Warp Speed</a:t>
                      </a:r>
                      <a:endParaRPr lang="en-US" sz="1000" b="1" dirty="0">
                        <a:effectLst/>
                      </a:endParaRP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HHS-BARDA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$1.2 Billion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CEPI up to $384 Million</a:t>
                      </a:r>
                    </a:p>
                  </a:txBody>
                  <a:tcPr marL="59607" marR="59607" marT="29804" marB="2980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i="1" u="sng" dirty="0">
                          <a:effectLst/>
                        </a:rPr>
                        <a:t>HEK293 cells</a:t>
                      </a:r>
                    </a:p>
                  </a:txBody>
                  <a:tcPr marL="59607" marR="59607" marT="29804" marB="2980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l-NL" sz="1000" dirty="0">
                        <a:effectLst/>
                      </a:endParaRPr>
                    </a:p>
                    <a:p>
                      <a:pPr algn="l"/>
                      <a:r>
                        <a:rPr lang="nl-NL" sz="1000" b="1" i="1" u="sng" dirty="0">
                          <a:effectLst/>
                        </a:rPr>
                        <a:t>HEK293 cells</a:t>
                      </a:r>
                    </a:p>
                    <a:p>
                      <a:pPr algn="l"/>
                      <a:r>
                        <a:rPr lang="nl-NL" sz="1000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van Doremalen </a:t>
                      </a:r>
                      <a:r>
                        <a:rPr lang="nl-NL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et al</a:t>
                      </a:r>
                      <a:r>
                        <a:rPr lang="nl-NL" sz="1000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., </a:t>
                      </a:r>
                      <a:r>
                        <a:rPr lang="nl-NL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Nature</a:t>
                      </a:r>
                      <a:r>
                        <a:rPr lang="nl-NL" sz="1000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, 30July2020</a:t>
                      </a:r>
                      <a:endParaRPr lang="nl-NL" sz="1000" dirty="0">
                        <a:effectLst/>
                      </a:endParaRPr>
                    </a:p>
                  </a:txBody>
                  <a:tcPr marL="59607" marR="59607" marT="29804" marB="2980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b="1" i="1" u="sng" dirty="0">
                          <a:effectLst/>
                        </a:rPr>
                        <a:t>HEK293 cells</a:t>
                      </a:r>
                    </a:p>
                    <a:p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van Doremalen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et al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.,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Nature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2"/>
                        </a:rPr>
                        <a:t>, 30July2020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MRC-5 cells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Almuqrin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et al., ResearchSquare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3"/>
                        </a:rPr>
                        <a:t> 20Oct2020</a:t>
                      </a:r>
                      <a:endParaRPr lang="en-US" sz="1000" dirty="0">
                        <a:effectLst/>
                      </a:endParaRPr>
                    </a:p>
                  </a:txBody>
                  <a:tcPr marL="59607" marR="59607" marT="29804" marB="2980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809246"/>
                  </a:ext>
                </a:extLst>
              </a:tr>
            </a:tbl>
          </a:graphicData>
        </a:graphic>
      </p:graphicFrame>
      <p:sp>
        <p:nvSpPr>
          <p:cNvPr id="14" name="AutoShape 1" descr="🔺">
            <a:extLst>
              <a:ext uri="{FF2B5EF4-FFF2-40B4-BE49-F238E27FC236}">
                <a16:creationId xmlns:a16="http://schemas.microsoft.com/office/drawing/2014/main" id="{3BF0A508-D987-4A1A-9004-8D3926EEF4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57" y="1223205"/>
            <a:ext cx="61609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AutoShape 2" descr="🔺">
            <a:extLst>
              <a:ext uri="{FF2B5EF4-FFF2-40B4-BE49-F238E27FC236}">
                <a16:creationId xmlns:a16="http://schemas.microsoft.com/office/drawing/2014/main" id="{E68EB01C-3AAA-43BD-A486-467BBC3E47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57" y="1223205"/>
            <a:ext cx="61609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487D59B-347C-4C96-8684-599D15EC9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594342"/>
              </p:ext>
            </p:extLst>
          </p:nvPr>
        </p:nvGraphicFramePr>
        <p:xfrm>
          <a:off x="190956" y="2998118"/>
          <a:ext cx="11810082" cy="2065372"/>
        </p:xfrm>
        <a:graphic>
          <a:graphicData uri="http://schemas.openxmlformats.org/drawingml/2006/table">
            <a:tbl>
              <a:tblPr/>
              <a:tblGrid>
                <a:gridCol w="1946454">
                  <a:extLst>
                    <a:ext uri="{9D8B030D-6E8A-4147-A177-3AD203B41FA5}">
                      <a16:colId xmlns:a16="http://schemas.microsoft.com/office/drawing/2014/main" val="1809154583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3338098121"/>
                    </a:ext>
                  </a:extLst>
                </a:gridCol>
                <a:gridCol w="1760220">
                  <a:extLst>
                    <a:ext uri="{9D8B030D-6E8A-4147-A177-3AD203B41FA5}">
                      <a16:colId xmlns:a16="http://schemas.microsoft.com/office/drawing/2014/main" val="99489098"/>
                    </a:ext>
                  </a:extLst>
                </a:gridCol>
                <a:gridCol w="1703070">
                  <a:extLst>
                    <a:ext uri="{9D8B030D-6E8A-4147-A177-3AD203B41FA5}">
                      <a16:colId xmlns:a16="http://schemas.microsoft.com/office/drawing/2014/main" val="499384354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181793035"/>
                    </a:ext>
                  </a:extLst>
                </a:gridCol>
                <a:gridCol w="1449583">
                  <a:extLst>
                    <a:ext uri="{9D8B030D-6E8A-4147-A177-3AD203B41FA5}">
                      <a16:colId xmlns:a16="http://schemas.microsoft.com/office/drawing/2014/main" val="1416527804"/>
                    </a:ext>
                  </a:extLst>
                </a:gridCol>
                <a:gridCol w="1133597">
                  <a:extLst>
                    <a:ext uri="{9D8B030D-6E8A-4147-A177-3AD203B41FA5}">
                      <a16:colId xmlns:a16="http://schemas.microsoft.com/office/drawing/2014/main" val="874442282"/>
                    </a:ext>
                  </a:extLst>
                </a:gridCol>
                <a:gridCol w="1188258">
                  <a:extLst>
                    <a:ext uri="{9D8B030D-6E8A-4147-A177-3AD203B41FA5}">
                      <a16:colId xmlns:a16="http://schemas.microsoft.com/office/drawing/2014/main" val="1456760157"/>
                    </a:ext>
                  </a:extLst>
                </a:gridCol>
              </a:tblGrid>
              <a:tr h="2065372">
                <a:tc>
                  <a:txBody>
                    <a:bodyPr/>
                    <a:lstStyle/>
                    <a:p>
                      <a:r>
                        <a:rPr lang="en-US" sz="1000" b="1" dirty="0">
                          <a:effectLst/>
                        </a:rPr>
                        <a:t>Novavax</a:t>
                      </a:r>
                    </a:p>
                  </a:txBody>
                  <a:tcPr marL="55080" marR="55080" marT="27540" marB="275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USA</a:t>
                      </a:r>
                    </a:p>
                  </a:txBody>
                  <a:tcPr marL="55080" marR="55080" marT="27540" marB="275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Protein vaccine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“NVX-CoV2373”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Baculovirus expression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plus Matrix M adjuvant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Given: Intramuscular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2 doses (3 weeks apart)</a:t>
                      </a:r>
                    </a:p>
                  </a:txBody>
                  <a:tcPr marL="55080" marR="55080" marT="27540" marB="275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4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5"/>
                        </a:rPr>
                        <a:t>Phase 3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6"/>
                        </a:rPr>
                        <a:t>Phase 2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17"/>
                        </a:rPr>
                        <a:t>Phase 1</a:t>
                      </a:r>
                      <a:endParaRPr lang="en-US" sz="1000" dirty="0">
                        <a:effectLst/>
                      </a:endParaRPr>
                    </a:p>
                  </a:txBody>
                  <a:tcPr marL="55080" marR="55080" marT="27540" marB="275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dirty="0">
                          <a:effectLst/>
                        </a:rPr>
                        <a:t>Operation Warp Speed</a:t>
                      </a:r>
                      <a:endParaRPr lang="en-US" sz="1000" b="1" dirty="0">
                        <a:effectLst/>
                      </a:endParaRP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HHS-BARDA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$1,600,434,523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CEPI up to $388 Million</a:t>
                      </a:r>
                    </a:p>
                  </a:txBody>
                  <a:tcPr marL="55080" marR="55080" marT="27540" marB="275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effectLst/>
                      </a:endParaRPr>
                    </a:p>
                  </a:txBody>
                  <a:tcPr marL="55080" marR="55080" marT="27540" marB="275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Sf9 insect cells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Bangaru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et al., Science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, 27Nov2020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9"/>
                        </a:rPr>
                        <a:t>Bangaru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9"/>
                        </a:rPr>
                        <a:t>et al.,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9"/>
                        </a:rPr>
                        <a:t> Supplement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Bangaru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et al.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,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bioRxiv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 preprint, 6Aug2020</a:t>
                      </a:r>
                      <a:r>
                        <a:rPr lang="en-US" sz="1000" dirty="0">
                          <a:effectLst/>
                        </a:rPr>
                        <a:t>;</a:t>
                      </a:r>
                    </a:p>
                    <a:p>
                      <a:pPr algn="l"/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1"/>
                        </a:rPr>
                        <a:t>Graphical view</a:t>
                      </a:r>
                      <a:endParaRPr lang="en-US" sz="1000" dirty="0">
                        <a:effectLst/>
                      </a:endParaRPr>
                    </a:p>
                  </a:txBody>
                  <a:tcPr marL="55080" marR="55080" marT="27540" marB="275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Pseudovirus</a:t>
                      </a:r>
                    </a:p>
                    <a:p>
                      <a:pPr algn="l"/>
                      <a:r>
                        <a:rPr lang="en-US" sz="1000" b="1" i="1" u="sng" dirty="0">
                          <a:effectLst/>
                        </a:rPr>
                        <a:t>HEK293 cells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Bangaru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et al., Science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8"/>
                        </a:rPr>
                        <a:t>, 27Nov2020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9"/>
                        </a:rPr>
                        <a:t>Bangaru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19"/>
                        </a:rPr>
                        <a:t>et al.,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19"/>
                        </a:rPr>
                        <a:t> Supplement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Bangaru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et al.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, </a:t>
                      </a:r>
                      <a:r>
                        <a:rPr lang="en-US" sz="1000" i="1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bioRxiv</a:t>
                      </a:r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0"/>
                        </a:rPr>
                        <a:t> preprint, 6Aug2020</a:t>
                      </a:r>
                      <a:endParaRPr lang="en-US" sz="1000" dirty="0">
                        <a:effectLst/>
                      </a:endParaRPr>
                    </a:p>
                  </a:txBody>
                  <a:tcPr marL="55080" marR="55080" marT="27540" marB="275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18496"/>
                  </a:ext>
                </a:extLst>
              </a:tr>
            </a:tbl>
          </a:graphicData>
        </a:graphic>
      </p:graphicFrame>
      <p:sp>
        <p:nvSpPr>
          <p:cNvPr id="21" name="AutoShape 4" descr="🟩">
            <a:extLst>
              <a:ext uri="{FF2B5EF4-FFF2-40B4-BE49-F238E27FC236}">
                <a16:creationId xmlns:a16="http://schemas.microsoft.com/office/drawing/2014/main" id="{BABBBBEE-0214-4B11-ABC7-D56F30545F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40532" y="2998829"/>
            <a:ext cx="666736" cy="2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AutoShape 5" descr="🟩">
            <a:extLst>
              <a:ext uri="{FF2B5EF4-FFF2-40B4-BE49-F238E27FC236}">
                <a16:creationId xmlns:a16="http://schemas.microsoft.com/office/drawing/2014/main" id="{C5A4B62C-8938-4A2B-85F8-6E44ACC97E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40532" y="2998829"/>
            <a:ext cx="666736" cy="2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" name="AutoShape 6" descr="🟩">
            <a:extLst>
              <a:ext uri="{FF2B5EF4-FFF2-40B4-BE49-F238E27FC236}">
                <a16:creationId xmlns:a16="http://schemas.microsoft.com/office/drawing/2014/main" id="{32D14B3A-321A-4A31-BCF1-038CB2746F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40532" y="2998829"/>
            <a:ext cx="666736" cy="2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AutoShape 7" descr="🔺">
            <a:extLst>
              <a:ext uri="{FF2B5EF4-FFF2-40B4-BE49-F238E27FC236}">
                <a16:creationId xmlns:a16="http://schemas.microsoft.com/office/drawing/2014/main" id="{D5AAC05D-7942-41C5-8561-886219F653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40532" y="2998829"/>
            <a:ext cx="666736" cy="2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14FAE473-AFAA-4CCE-B8EC-CF3DD0196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364737"/>
              </p:ext>
            </p:extLst>
          </p:nvPr>
        </p:nvGraphicFramePr>
        <p:xfrm>
          <a:off x="190956" y="5055830"/>
          <a:ext cx="11810081" cy="1310680"/>
        </p:xfrm>
        <a:graphic>
          <a:graphicData uri="http://schemas.openxmlformats.org/drawingml/2006/table">
            <a:tbl>
              <a:tblPr/>
              <a:tblGrid>
                <a:gridCol w="1935024">
                  <a:extLst>
                    <a:ext uri="{9D8B030D-6E8A-4147-A177-3AD203B41FA5}">
                      <a16:colId xmlns:a16="http://schemas.microsoft.com/office/drawing/2014/main" val="4066759966"/>
                    </a:ext>
                  </a:extLst>
                </a:gridCol>
                <a:gridCol w="1131570">
                  <a:extLst>
                    <a:ext uri="{9D8B030D-6E8A-4147-A177-3AD203B41FA5}">
                      <a16:colId xmlns:a16="http://schemas.microsoft.com/office/drawing/2014/main" val="476243493"/>
                    </a:ext>
                  </a:extLst>
                </a:gridCol>
                <a:gridCol w="1760220">
                  <a:extLst>
                    <a:ext uri="{9D8B030D-6E8A-4147-A177-3AD203B41FA5}">
                      <a16:colId xmlns:a16="http://schemas.microsoft.com/office/drawing/2014/main" val="418969294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895046910"/>
                    </a:ext>
                  </a:extLst>
                </a:gridCol>
                <a:gridCol w="1497330">
                  <a:extLst>
                    <a:ext uri="{9D8B030D-6E8A-4147-A177-3AD203B41FA5}">
                      <a16:colId xmlns:a16="http://schemas.microsoft.com/office/drawing/2014/main" val="4232711365"/>
                    </a:ext>
                  </a:extLst>
                </a:gridCol>
                <a:gridCol w="1451610">
                  <a:extLst>
                    <a:ext uri="{9D8B030D-6E8A-4147-A177-3AD203B41FA5}">
                      <a16:colId xmlns:a16="http://schemas.microsoft.com/office/drawing/2014/main" val="80568786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508060013"/>
                    </a:ext>
                  </a:extLst>
                </a:gridCol>
                <a:gridCol w="1176827">
                  <a:extLst>
                    <a:ext uri="{9D8B030D-6E8A-4147-A177-3AD203B41FA5}">
                      <a16:colId xmlns:a16="http://schemas.microsoft.com/office/drawing/2014/main" val="3052915231"/>
                    </a:ext>
                  </a:extLst>
                </a:gridCol>
              </a:tblGrid>
              <a:tr h="131068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effectLst/>
                        </a:rPr>
                        <a:t>Sanofi and GSK</a:t>
                      </a: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Protein Sciences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USA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France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Protein vaccine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Baculovirus expression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plus AS03 adjuvant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Given: Intramuscular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2 doses (3 weeks apart)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22"/>
                        </a:rPr>
                        <a:t>Phase 2</a:t>
                      </a:r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b="1" u="none" strike="noStrike" dirty="0">
                          <a:solidFill>
                            <a:srgbClr val="198DE6"/>
                          </a:solidFill>
                          <a:effectLst/>
                          <a:hlinkClick r:id="rId23"/>
                        </a:rPr>
                        <a:t>Phase 1/2</a:t>
                      </a:r>
                      <a:endParaRPr lang="en-US" sz="10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i="1" dirty="0">
                          <a:effectLst/>
                        </a:rPr>
                        <a:t>Operation Warp Speed</a:t>
                      </a:r>
                      <a:endParaRPr lang="en-US" sz="1000" b="1" dirty="0">
                        <a:effectLst/>
                      </a:endParaRPr>
                    </a:p>
                    <a:p>
                      <a:pPr algn="l"/>
                      <a:r>
                        <a:rPr lang="en-US" sz="1000" b="1" dirty="0">
                          <a:effectLst/>
                        </a:rPr>
                        <a:t>HHS-BARDA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$2,072,775,336 total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effectLst/>
                      </a:endParaRP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Sf9 insect cells</a:t>
                      </a:r>
                    </a:p>
                    <a:p>
                      <a:pPr algn="l"/>
                      <a:r>
                        <a:rPr lang="en-US" sz="1000" u="none" strike="noStrike" dirty="0">
                          <a:solidFill>
                            <a:srgbClr val="198DE6"/>
                          </a:solidFill>
                          <a:effectLst/>
                          <a:hlinkClick r:id="rId24"/>
                        </a:rPr>
                        <a:t>Baculovirus expressed recombinant protein</a:t>
                      </a:r>
                      <a:r>
                        <a:rPr lang="en-US" sz="1000" dirty="0">
                          <a:effectLst/>
                        </a:rPr>
                        <a:t> ;</a:t>
                      </a:r>
                    </a:p>
                    <a:p>
                      <a:pPr algn="l"/>
                      <a:r>
                        <a:rPr lang="en-US" sz="1000" dirty="0">
                          <a:effectLst/>
                        </a:rPr>
                        <a:t> 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�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449373"/>
                  </a:ext>
                </a:extLst>
              </a:tr>
            </a:tbl>
          </a:graphicData>
        </a:graphic>
      </p:graphicFrame>
      <p:sp>
        <p:nvSpPr>
          <p:cNvPr id="59" name="AutoShape 8" descr="🟩">
            <a:extLst>
              <a:ext uri="{FF2B5EF4-FFF2-40B4-BE49-F238E27FC236}">
                <a16:creationId xmlns:a16="http://schemas.microsoft.com/office/drawing/2014/main" id="{BD026053-9444-4DAF-B6B7-ED14E428EB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957" y="5025510"/>
            <a:ext cx="415616" cy="31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60" name="AutoShape 9" descr="🟩">
            <a:extLst>
              <a:ext uri="{FF2B5EF4-FFF2-40B4-BE49-F238E27FC236}">
                <a16:creationId xmlns:a16="http://schemas.microsoft.com/office/drawing/2014/main" id="{F948B941-16FE-4864-A7D0-283D257701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957" y="5025510"/>
            <a:ext cx="415616" cy="31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E6173F-C9FB-457A-BD8C-7DAAA66E6B6B}"/>
              </a:ext>
            </a:extLst>
          </p:cNvPr>
          <p:cNvSpPr txBox="1"/>
          <p:nvPr/>
        </p:nvSpPr>
        <p:spPr>
          <a:xfrm>
            <a:off x="102454" y="6362508"/>
            <a:ext cx="332263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HEK-293: A kidney cell line isolated from an aborted fetus in 1973.</a:t>
            </a:r>
            <a:endParaRPr lang="en-US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71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A4188D6-BF5B-499E-BBA5-511343EB3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180242"/>
              </p:ext>
            </p:extLst>
          </p:nvPr>
        </p:nvGraphicFramePr>
        <p:xfrm>
          <a:off x="1223890" y="199161"/>
          <a:ext cx="10230395" cy="4707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8243">
                  <a:extLst>
                    <a:ext uri="{9D8B030D-6E8A-4147-A177-3AD203B41FA5}">
                      <a16:colId xmlns:a16="http://schemas.microsoft.com/office/drawing/2014/main" val="1347210232"/>
                    </a:ext>
                  </a:extLst>
                </a:gridCol>
                <a:gridCol w="4295825">
                  <a:extLst>
                    <a:ext uri="{9D8B030D-6E8A-4147-A177-3AD203B41FA5}">
                      <a16:colId xmlns:a16="http://schemas.microsoft.com/office/drawing/2014/main" val="1985869660"/>
                    </a:ext>
                  </a:extLst>
                </a:gridCol>
                <a:gridCol w="3286327">
                  <a:extLst>
                    <a:ext uri="{9D8B030D-6E8A-4147-A177-3AD203B41FA5}">
                      <a16:colId xmlns:a16="http://schemas.microsoft.com/office/drawing/2014/main" val="2577450237"/>
                    </a:ext>
                  </a:extLst>
                </a:gridCol>
              </a:tblGrid>
              <a:tr h="54495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Vaccine Type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BARDA’s MCM TOTAL FUNDING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 Of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644595"/>
                  </a:ext>
                </a:extLst>
              </a:tr>
              <a:tr h="689282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ModernaTX, Inc. USA.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5,959,198,336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March 12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dirty="0"/>
                        <a:t>, 2021.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771301"/>
                  </a:ext>
                </a:extLst>
              </a:tr>
              <a:tr h="54495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Pfizer Inc. USA.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5,972,565,000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February 11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dirty="0"/>
                        <a:t>, 2021.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342494"/>
                  </a:ext>
                </a:extLst>
              </a:tr>
              <a:tr h="65297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Janssen Pharmaceuticals, Inc. USA.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2,029,500,728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March 25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dirty="0"/>
                        <a:t>, 2021.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003958"/>
                  </a:ext>
                </a:extLst>
              </a:tr>
              <a:tr h="54495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AstraZeneca USA.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1,600,000,000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October 28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dirty="0"/>
                        <a:t>, 2020.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732324"/>
                  </a:ext>
                </a:extLst>
              </a:tr>
              <a:tr h="54495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Novavax Inc. USA.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1,600,434,523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July 6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dirty="0"/>
                        <a:t>, 2020.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185144"/>
                  </a:ext>
                </a:extLst>
              </a:tr>
              <a:tr h="54495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Sanofi Pasteur &amp; GSK, USA.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2,072,775,336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July 30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dirty="0"/>
                        <a:t>, 2020.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96373"/>
                  </a:ext>
                </a:extLst>
              </a:tr>
              <a:tr h="54495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Merck and IAVI, USA.</a:t>
                      </a:r>
                    </a:p>
                    <a:p>
                      <a:pPr algn="ctr"/>
                      <a:r>
                        <a:rPr lang="en-US" sz="1000" b="1" dirty="0"/>
                        <a:t>(BARDA’s Support Discontinued)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38,033,570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April 15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dirty="0"/>
                        <a:t>, 2020.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2670663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6B4B088-18E8-459B-8241-E607955D7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479" y="4995746"/>
            <a:ext cx="2444176" cy="197187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BAC068-773F-4862-97EA-6DA5BC5B512B}"/>
              </a:ext>
            </a:extLst>
          </p:cNvPr>
          <p:cNvSpPr txBox="1"/>
          <p:nvPr/>
        </p:nvSpPr>
        <p:spPr>
          <a:xfrm>
            <a:off x="7439980" y="6519446"/>
            <a:ext cx="46301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Biomedical Advanced Research and Development Authority (BARDA) (medicalcountermeasures.gov)</a:t>
            </a:r>
            <a:endParaRPr lang="en-US" sz="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21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1D9279-F03F-4D02-8D56-1D5332195C01}"/>
              </a:ext>
            </a:extLst>
          </p:cNvPr>
          <p:cNvSpPr txBox="1"/>
          <p:nvPr/>
        </p:nvSpPr>
        <p:spPr>
          <a:xfrm>
            <a:off x="829994" y="621108"/>
            <a:ext cx="11015003" cy="353943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ALTERNATIVE COVID-19 VACCINES AT ADVANCED STAGE, FREE OF ABORTION-DERIVED CELL LINES ASSOCIATION, THAT BARDA’s MEDICAL COUNTER MEASURES NEEDS TO EXTEND FUNDING TO IMMEDIATELY TO REDUCE VACCINE HESITANCY, IMPROVE VACCINATION RATE, AND MEET RELIGIOUS &amp; ETHICAL REQUIREMENTS OF AMERICAN CITIZENS. 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552DF6-F817-4E0C-984D-F1C4AFCC2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1539"/>
            <a:ext cx="2542252" cy="217646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2389F6-A0F9-46FF-9F22-5270CBC49DAD}"/>
              </a:ext>
            </a:extLst>
          </p:cNvPr>
          <p:cNvSpPr txBox="1"/>
          <p:nvPr/>
        </p:nvSpPr>
        <p:spPr>
          <a:xfrm>
            <a:off x="7807569" y="6668086"/>
            <a:ext cx="43352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Biomedical Advanced Research and Development Authority (BARDA) (medicalcountermeasures.gov)</a:t>
            </a:r>
            <a:endParaRPr lang="en-US" sz="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65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 descr="🟩">
            <a:extLst>
              <a:ext uri="{FF2B5EF4-FFF2-40B4-BE49-F238E27FC236}">
                <a16:creationId xmlns:a16="http://schemas.microsoft.com/office/drawing/2014/main" id="{12808CD6-010D-4E1D-AEA5-84390B7EF7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" name="AutoShape 2" descr="🟩">
            <a:extLst>
              <a:ext uri="{FF2B5EF4-FFF2-40B4-BE49-F238E27FC236}">
                <a16:creationId xmlns:a16="http://schemas.microsoft.com/office/drawing/2014/main" id="{4E34C731-9D8C-459F-8034-B34065C8A4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5" name="AutoShape 3" descr="🟩">
            <a:extLst>
              <a:ext uri="{FF2B5EF4-FFF2-40B4-BE49-F238E27FC236}">
                <a16:creationId xmlns:a16="http://schemas.microsoft.com/office/drawing/2014/main" id="{ECBA5C1A-8619-4171-8EE0-CAAB3F491C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6" name="Rectangle 5" descr="🟩">
            <a:extLst>
              <a:ext uri="{FF2B5EF4-FFF2-40B4-BE49-F238E27FC236}">
                <a16:creationId xmlns:a16="http://schemas.microsoft.com/office/drawing/2014/main" id="{B029E0E7-499A-45E7-A4F8-EFF5192D93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" name="Rectangle 6" descr="🟩">
            <a:extLst>
              <a:ext uri="{FF2B5EF4-FFF2-40B4-BE49-F238E27FC236}">
                <a16:creationId xmlns:a16="http://schemas.microsoft.com/office/drawing/2014/main" id="{6988E378-8A88-4A7D-B231-C22A304261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" name="Rectangle 7" descr="🟩">
            <a:extLst>
              <a:ext uri="{FF2B5EF4-FFF2-40B4-BE49-F238E27FC236}">
                <a16:creationId xmlns:a16="http://schemas.microsoft.com/office/drawing/2014/main" id="{162F14F4-C61E-4B68-B9D7-58EA2CA6C1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9" name="Rectangle 8" descr="🟩">
            <a:extLst>
              <a:ext uri="{FF2B5EF4-FFF2-40B4-BE49-F238E27FC236}">
                <a16:creationId xmlns:a16="http://schemas.microsoft.com/office/drawing/2014/main" id="{6B7B3A79-64DD-4D83-8183-AAF2DEF218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Rectangle 9" descr="🟩">
            <a:extLst>
              <a:ext uri="{FF2B5EF4-FFF2-40B4-BE49-F238E27FC236}">
                <a16:creationId xmlns:a16="http://schemas.microsoft.com/office/drawing/2014/main" id="{E62ED255-074B-4EB7-99FF-C81CAE6FE2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1" name="Rectangle 10" descr="🟩">
            <a:extLst>
              <a:ext uri="{FF2B5EF4-FFF2-40B4-BE49-F238E27FC236}">
                <a16:creationId xmlns:a16="http://schemas.microsoft.com/office/drawing/2014/main" id="{A176DA1C-69D3-42A5-99C1-836ED05758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2" name="Rectangle 11" descr="🟩">
            <a:extLst>
              <a:ext uri="{FF2B5EF4-FFF2-40B4-BE49-F238E27FC236}">
                <a16:creationId xmlns:a16="http://schemas.microsoft.com/office/drawing/2014/main" id="{2E589538-58DA-4A9E-A3F4-CE32A1ABA2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3" name="Rectangle 12" descr="🟩">
            <a:extLst>
              <a:ext uri="{FF2B5EF4-FFF2-40B4-BE49-F238E27FC236}">
                <a16:creationId xmlns:a16="http://schemas.microsoft.com/office/drawing/2014/main" id="{519190BD-7CA5-4C6A-ADB4-60000A36D0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4" name="Rectangle 13" descr="🟩">
            <a:extLst>
              <a:ext uri="{FF2B5EF4-FFF2-40B4-BE49-F238E27FC236}">
                <a16:creationId xmlns:a16="http://schemas.microsoft.com/office/drawing/2014/main" id="{F119A2F1-F039-4687-BE86-B1E1A3D893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5" name="Rectangle 14" descr="🟩">
            <a:extLst>
              <a:ext uri="{FF2B5EF4-FFF2-40B4-BE49-F238E27FC236}">
                <a16:creationId xmlns:a16="http://schemas.microsoft.com/office/drawing/2014/main" id="{1F5B62FD-F3FC-4006-92BF-64EEA4F04B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6" name="Rectangle 15" descr="🟩">
            <a:extLst>
              <a:ext uri="{FF2B5EF4-FFF2-40B4-BE49-F238E27FC236}">
                <a16:creationId xmlns:a16="http://schemas.microsoft.com/office/drawing/2014/main" id="{F9492491-A928-479D-A131-2092C3B71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7" name="Rectangle 16" descr="🟩">
            <a:extLst>
              <a:ext uri="{FF2B5EF4-FFF2-40B4-BE49-F238E27FC236}">
                <a16:creationId xmlns:a16="http://schemas.microsoft.com/office/drawing/2014/main" id="{D6894EF0-231E-4953-9DCC-C7DD4AE348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8" name="Rectangle 17" descr="🟩">
            <a:extLst>
              <a:ext uri="{FF2B5EF4-FFF2-40B4-BE49-F238E27FC236}">
                <a16:creationId xmlns:a16="http://schemas.microsoft.com/office/drawing/2014/main" id="{C96F9280-04BD-4BD0-AB46-159473A66F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9" name="Rectangle 18" descr="🟩">
            <a:extLst>
              <a:ext uri="{FF2B5EF4-FFF2-40B4-BE49-F238E27FC236}">
                <a16:creationId xmlns:a16="http://schemas.microsoft.com/office/drawing/2014/main" id="{469E5A9D-BA68-4734-9A7F-764658FE9D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20" name="Rectangle 19" descr="🟩">
            <a:extLst>
              <a:ext uri="{FF2B5EF4-FFF2-40B4-BE49-F238E27FC236}">
                <a16:creationId xmlns:a16="http://schemas.microsoft.com/office/drawing/2014/main" id="{BAB5EF83-6EE0-4504-8D7B-94706C7428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21" name="Rectangle 20" descr="🟩">
            <a:extLst>
              <a:ext uri="{FF2B5EF4-FFF2-40B4-BE49-F238E27FC236}">
                <a16:creationId xmlns:a16="http://schemas.microsoft.com/office/drawing/2014/main" id="{32D2CD59-DE49-41C8-8181-16DE9B4689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22" name="Rectangle 21" descr="🟩">
            <a:extLst>
              <a:ext uri="{FF2B5EF4-FFF2-40B4-BE49-F238E27FC236}">
                <a16:creationId xmlns:a16="http://schemas.microsoft.com/office/drawing/2014/main" id="{D58FDB42-8D3A-4C08-A93D-D8E285CC03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23" name="Rectangle 22" descr="🟩">
            <a:extLst>
              <a:ext uri="{FF2B5EF4-FFF2-40B4-BE49-F238E27FC236}">
                <a16:creationId xmlns:a16="http://schemas.microsoft.com/office/drawing/2014/main" id="{F74A5289-5BAA-478A-A726-4038590BA0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01685" y="994535"/>
            <a:ext cx="920866" cy="3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8" name="AutoShape 1" descr="🟩">
            <a:extLst>
              <a:ext uri="{FF2B5EF4-FFF2-40B4-BE49-F238E27FC236}">
                <a16:creationId xmlns:a16="http://schemas.microsoft.com/office/drawing/2014/main" id="{67569B48-3BB2-44DB-B322-55E5D8E1E8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9" name="AutoShape 2" descr="🟩">
            <a:extLst>
              <a:ext uri="{FF2B5EF4-FFF2-40B4-BE49-F238E27FC236}">
                <a16:creationId xmlns:a16="http://schemas.microsoft.com/office/drawing/2014/main" id="{35652A9C-4980-4126-AEFA-6AF80FC546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0" name="AutoShape 3" descr="🟩">
            <a:extLst>
              <a:ext uri="{FF2B5EF4-FFF2-40B4-BE49-F238E27FC236}">
                <a16:creationId xmlns:a16="http://schemas.microsoft.com/office/drawing/2014/main" id="{1C1482CC-FA5B-4DD7-8206-0C89D002B6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1" name="Rectangle 40" descr="🟩">
            <a:extLst>
              <a:ext uri="{FF2B5EF4-FFF2-40B4-BE49-F238E27FC236}">
                <a16:creationId xmlns:a16="http://schemas.microsoft.com/office/drawing/2014/main" id="{115490F4-9A06-40B5-B68B-F74BC47DB1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2" name="Rectangle 41" descr="🟩">
            <a:extLst>
              <a:ext uri="{FF2B5EF4-FFF2-40B4-BE49-F238E27FC236}">
                <a16:creationId xmlns:a16="http://schemas.microsoft.com/office/drawing/2014/main" id="{0BCEF5F8-B859-43E2-B470-C39FAF6C2A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3" name="Rectangle 42" descr="🟩">
            <a:extLst>
              <a:ext uri="{FF2B5EF4-FFF2-40B4-BE49-F238E27FC236}">
                <a16:creationId xmlns:a16="http://schemas.microsoft.com/office/drawing/2014/main" id="{D381F109-0C1B-43AA-A191-182FFF97F7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4" name="Rectangle 43" descr="🟩">
            <a:extLst>
              <a:ext uri="{FF2B5EF4-FFF2-40B4-BE49-F238E27FC236}">
                <a16:creationId xmlns:a16="http://schemas.microsoft.com/office/drawing/2014/main" id="{FE5852D1-C73E-4FE1-B9EC-5AFCB26C11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5" name="Rectangle 44" descr="🟩">
            <a:extLst>
              <a:ext uri="{FF2B5EF4-FFF2-40B4-BE49-F238E27FC236}">
                <a16:creationId xmlns:a16="http://schemas.microsoft.com/office/drawing/2014/main" id="{9B382AD6-F8DA-46DD-BBF4-C9F6092D11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6" name="Rectangle 45" descr="🟩">
            <a:extLst>
              <a:ext uri="{FF2B5EF4-FFF2-40B4-BE49-F238E27FC236}">
                <a16:creationId xmlns:a16="http://schemas.microsoft.com/office/drawing/2014/main" id="{C1D184A3-19F0-4E85-8F86-462AE09A47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7" name="Rectangle 46" descr="🟩">
            <a:extLst>
              <a:ext uri="{FF2B5EF4-FFF2-40B4-BE49-F238E27FC236}">
                <a16:creationId xmlns:a16="http://schemas.microsoft.com/office/drawing/2014/main" id="{253ABF23-BE50-4641-BDE7-849DD7377D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8" name="Rectangle 47" descr="🟩">
            <a:extLst>
              <a:ext uri="{FF2B5EF4-FFF2-40B4-BE49-F238E27FC236}">
                <a16:creationId xmlns:a16="http://schemas.microsoft.com/office/drawing/2014/main" id="{8FB9DB3A-E8BD-4DCA-8D98-0B86F4BBE1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49" name="Rectangle 48" descr="🟩">
            <a:extLst>
              <a:ext uri="{FF2B5EF4-FFF2-40B4-BE49-F238E27FC236}">
                <a16:creationId xmlns:a16="http://schemas.microsoft.com/office/drawing/2014/main" id="{DA02ADFF-05C1-4C27-834B-A0F67B3880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11648" y="1017629"/>
            <a:ext cx="302003" cy="3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6173973-AADC-41B5-ADD6-0005EBBD7ED8}"/>
              </a:ext>
            </a:extLst>
          </p:cNvPr>
          <p:cNvSpPr txBox="1"/>
          <p:nvPr/>
        </p:nvSpPr>
        <p:spPr>
          <a:xfrm>
            <a:off x="-8449" y="6493914"/>
            <a:ext cx="1963024" cy="249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ADCL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Abortion-derived Cell Line.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F52D9C3-1DCA-4585-A646-43A6D8BE5328}"/>
              </a:ext>
            </a:extLst>
          </p:cNvPr>
          <p:cNvSpPr txBox="1"/>
          <p:nvPr/>
        </p:nvSpPr>
        <p:spPr>
          <a:xfrm>
            <a:off x="-41944" y="6681755"/>
            <a:ext cx="3607265" cy="186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References:</a:t>
            </a:r>
            <a:r>
              <a:rPr lang="en-US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Update: COVID-19 Vaccine Candidates and Abortion-Derived Cell Lines | Charlotte Lozier Institute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06103B-AE64-4234-A198-326A63225AA6}"/>
              </a:ext>
            </a:extLst>
          </p:cNvPr>
          <p:cNvSpPr txBox="1"/>
          <p:nvPr/>
        </p:nvSpPr>
        <p:spPr>
          <a:xfrm>
            <a:off x="3565321" y="6681755"/>
            <a:ext cx="919934" cy="202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COVID-19</a:t>
            </a:r>
            <a:r>
              <a:rPr lang="en-US" sz="7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- CureVac</a:t>
            </a:r>
            <a:endParaRPr lang="en-US" sz="7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410FDC3-B325-41CF-83C4-D3733BC611CB}"/>
              </a:ext>
            </a:extLst>
          </p:cNvPr>
          <p:cNvSpPr txBox="1"/>
          <p:nvPr/>
        </p:nvSpPr>
        <p:spPr>
          <a:xfrm>
            <a:off x="5828951" y="6511597"/>
            <a:ext cx="1281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Status as of March 2021.</a:t>
            </a:r>
            <a:endParaRPr lang="en-US" sz="800" dirty="0"/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70A2949B-1DB3-4A99-9EE2-A47FAB741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489278"/>
              </p:ext>
            </p:extLst>
          </p:nvPr>
        </p:nvGraphicFramePr>
        <p:xfrm>
          <a:off x="-8449" y="-109639"/>
          <a:ext cx="12192000" cy="6670232"/>
        </p:xfrm>
        <a:graphic>
          <a:graphicData uri="http://schemas.openxmlformats.org/drawingml/2006/table">
            <a:tbl>
              <a:tblPr firstRow="1" firstCol="1" bandRow="1"/>
              <a:tblGrid>
                <a:gridCol w="1574132">
                  <a:extLst>
                    <a:ext uri="{9D8B030D-6E8A-4147-A177-3AD203B41FA5}">
                      <a16:colId xmlns:a16="http://schemas.microsoft.com/office/drawing/2014/main" val="169406760"/>
                    </a:ext>
                  </a:extLst>
                </a:gridCol>
                <a:gridCol w="1017726">
                  <a:extLst>
                    <a:ext uri="{9D8B030D-6E8A-4147-A177-3AD203B41FA5}">
                      <a16:colId xmlns:a16="http://schemas.microsoft.com/office/drawing/2014/main" val="2972384453"/>
                    </a:ext>
                  </a:extLst>
                </a:gridCol>
                <a:gridCol w="2426160">
                  <a:extLst>
                    <a:ext uri="{9D8B030D-6E8A-4147-A177-3AD203B41FA5}">
                      <a16:colId xmlns:a16="http://schemas.microsoft.com/office/drawing/2014/main" val="1422501959"/>
                    </a:ext>
                  </a:extLst>
                </a:gridCol>
                <a:gridCol w="1162712">
                  <a:extLst>
                    <a:ext uri="{9D8B030D-6E8A-4147-A177-3AD203B41FA5}">
                      <a16:colId xmlns:a16="http://schemas.microsoft.com/office/drawing/2014/main" val="1633029495"/>
                    </a:ext>
                  </a:extLst>
                </a:gridCol>
                <a:gridCol w="932052">
                  <a:extLst>
                    <a:ext uri="{9D8B030D-6E8A-4147-A177-3AD203B41FA5}">
                      <a16:colId xmlns:a16="http://schemas.microsoft.com/office/drawing/2014/main" val="1026181084"/>
                    </a:ext>
                  </a:extLst>
                </a:gridCol>
                <a:gridCol w="1318154">
                  <a:extLst>
                    <a:ext uri="{9D8B030D-6E8A-4147-A177-3AD203B41FA5}">
                      <a16:colId xmlns:a16="http://schemas.microsoft.com/office/drawing/2014/main" val="4206067027"/>
                    </a:ext>
                  </a:extLst>
                </a:gridCol>
                <a:gridCol w="1649352">
                  <a:extLst>
                    <a:ext uri="{9D8B030D-6E8A-4147-A177-3AD203B41FA5}">
                      <a16:colId xmlns:a16="http://schemas.microsoft.com/office/drawing/2014/main" val="1621908123"/>
                    </a:ext>
                  </a:extLst>
                </a:gridCol>
                <a:gridCol w="2111712">
                  <a:extLst>
                    <a:ext uri="{9D8B030D-6E8A-4147-A177-3AD203B41FA5}">
                      <a16:colId xmlns:a16="http://schemas.microsoft.com/office/drawing/2014/main" val="2177684733"/>
                    </a:ext>
                  </a:extLst>
                </a:gridCol>
              </a:tblGrid>
              <a:tr h="363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FFFF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Sponsor(s)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FFFF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FFFF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Strategy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FFFF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Trial Status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FFFF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Public Funding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FFFF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Design &amp; Development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FFFF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FFFF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Confirmatory</a:t>
                      </a:r>
                      <a:b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Lab Tests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575357"/>
                  </a:ext>
                </a:extLst>
              </a:tr>
              <a:tr h="1442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CureVac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en-U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mRNA vaccine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non-replicating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“CVnCoV”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vitro</a:t>
                      </a: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transcription lipid nanoparticle encapsulated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u="sng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Given:</a:t>
                      </a:r>
                      <a:r>
                        <a:rPr lang="en-US" sz="900" b="1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Intramuscular;      2 doses (4 weeks apart)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none" strike="noStrike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none" strike="noStrike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Phase 2/3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none" strike="noStrike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Phase 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none" strike="noStrike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Phase 1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CEPI up to $15.3 Million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Sequence designed on computer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cells used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Rauch </a:t>
                      </a:r>
                      <a:r>
                        <a:rPr lang="en-US" sz="600" i="1" u="none" strike="noStrike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et al., bioRxiv</a:t>
                      </a:r>
                      <a:r>
                        <a:rPr lang="en-US" sz="600" u="sng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 9Feb2021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Protein test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Reticulocyte lysate,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HeLa cells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Rauch </a:t>
                      </a:r>
                      <a:r>
                        <a:rPr lang="en-US" sz="600" i="1" u="none" strike="noStrike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et al., bioRxiv</a:t>
                      </a:r>
                      <a:r>
                        <a:rPr lang="en-US" sz="600" u="sng" dirty="0">
                          <a:solidFill>
                            <a:srgbClr val="198DE6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 9Feb2021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910741"/>
                  </a:ext>
                </a:extLst>
              </a:tr>
              <a:tr h="6978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Osaka University</a:t>
                      </a: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AnGes, Takara Bio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endParaRPr lang="en-U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DNA vaccine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“AG0301-COVID19”</a:t>
                      </a:r>
                      <a:b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“AG0302-COVID19”</a:t>
                      </a:r>
                      <a:b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Chemically synthesized plasmid vector grown in E. coli</a:t>
                      </a:r>
                      <a:b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Pressure injector</a:t>
                      </a:r>
                      <a:b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b="1" i="1" u="sng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Given:</a:t>
                      </a: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Intramuscular;     2 doses (2 weeks apart)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9"/>
                        </a:rPr>
                        <a:t>Phase 2/3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0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1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Sequence designed on computer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cells used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E. coli&lt;/em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2"/>
                        </a:rPr>
                        <a:t>Nishikawa et al., bioRxiv, 14Jan2021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Virus neutralization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E6 cells monkey cells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2"/>
                        </a:rPr>
                        <a:t>Nishikawa et al., bioRxiv, 14Jan2021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718481"/>
                  </a:ext>
                </a:extLst>
              </a:tr>
              <a:tr h="786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Zydus Cadila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India</a:t>
                      </a:r>
                      <a:endParaRPr lang="en-U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DNA vaccine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“ZyCov-D”</a:t>
                      </a:r>
                      <a:b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Chemically synthesized plasmid vector grown in E. coli</a:t>
                      </a:r>
                      <a:b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b="1" i="1" u="sng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Given:</a:t>
                      </a: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Intramuscular;     3 doses (4 weeks apart)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3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4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Sequence designed on computer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eukaryotic cells used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E. coli&lt;/em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5"/>
                        </a:rPr>
                        <a:t>Dey et al., bioRxiv, 26Jan2021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Expression analysis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Plaque reduction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cells monkey cells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5"/>
                        </a:rPr>
                        <a:t>Dey et al., bioRxiv, 26Jan2021</a:t>
                      </a:r>
                      <a:br>
                        <a:rPr lang="en-US" sz="6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6"/>
                        </a:rPr>
                        <a:t>Yadav et al., bioRxiv, 3Feb2021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69487"/>
                  </a:ext>
                </a:extLst>
              </a:tr>
              <a:tr h="4348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Beijing Institute of Biological Products/ Sinopharm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en-U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Inactivated virus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“BBIBP-CorV”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Given:</a:t>
                      </a: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Intramuscular;</a:t>
                      </a:r>
                      <a:r>
                        <a:rPr lang="en-US" sz="90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doses  (2 weeks apart)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Early approval in China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7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8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Cytopathic test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569242"/>
                  </a:ext>
                </a:extLst>
              </a:tr>
              <a:tr h="6984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Wuhan Institute of Biological Products/ Sinopharm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en-U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Inactivated virus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“New Crown COVID-19”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u="sng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Given:</a:t>
                      </a: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Intramuscular;     2 doses (2 weeks apart)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9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0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18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Early approval in China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1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2"/>
                        </a:rPr>
                        <a:t>Xia et al., JAMA 324, 951, 13Aug2020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2"/>
                        </a:rPr>
                        <a:t>Xia et al., JAMA 324, 951, 13Aug2020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Plaque reduction neutralization test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2"/>
                        </a:rPr>
                        <a:t>Xia et al., JAMA 324, 951, 13Aug2020</a:t>
                      </a:r>
                      <a:endParaRPr lang="en-US" sz="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811395"/>
                  </a:ext>
                </a:extLst>
              </a:tr>
              <a:tr h="6984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Bharat Biotech/Indian Council of Medical Research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India</a:t>
                      </a:r>
                      <a:endParaRPr lang="en-U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Inactivated virus</a:t>
                      </a:r>
                      <a:b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“BBV152”</a:t>
                      </a:r>
                      <a:b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b="1" i="1" u="sng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Given:</a:t>
                      </a: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Intramuscular;     2 doses (2 weeks apart)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India EUA granted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3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4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5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6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7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8"/>
                        </a:rPr>
                        <a:t>Yadav et al., ResearchSquare 10Sept2020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8"/>
                        </a:rPr>
                        <a:t>Yadav et al., ResearchSquare 10Sept2020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Antibody ELISA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Plaque reduction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                                      </a:t>
                      </a:r>
                      <a:r>
                        <a:rPr lang="en-US" sz="600" u="sng" dirty="0">
                          <a:solidFill>
                            <a:srgbClr val="0000FF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8"/>
                        </a:rPr>
                        <a:t>Yadav et al., ResearchSquare 10Sept2020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138048"/>
                  </a:ext>
                </a:extLst>
              </a:tr>
              <a:tr h="786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Institute of Medical Biology, Chinese Academy of Medical Sciences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en-U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Inactivated virus</a:t>
                      </a:r>
                      <a:b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“SARS-CoV-2 vaccine””</a:t>
                      </a:r>
                      <a:b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 b="1" i="1" u="sng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Given: </a:t>
                      </a:r>
                      <a:r>
                        <a:rPr lang="en-US" sz="900" i="1" dirty="0">
                          <a:solidFill>
                            <a:srgbClr val="4B4C5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Intramuscular      2 doses (2 weeks apart)</a:t>
                      </a:r>
                      <a:endParaRPr lang="en-US" sz="9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9"/>
                        </a:rPr>
                        <a:t>Phase 3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0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1"/>
                        </a:rPr>
                        <a:t>Phase 1/2</a:t>
                      </a:r>
                      <a:endParaRPr lang="en-US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2"/>
                        </a:rPr>
                        <a:t>Pu et al., medRxiv, 6Oct2020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4B4C51"/>
                        </a:solidFill>
                        <a:effectLst/>
                        <a:latin typeface="Open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2"/>
                        </a:rPr>
                        <a:t>Pu et al., medRxiv, 6Oct2020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Antibody ELISA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Neutralizing antibody cytopathic effect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Vero monkey cells</a:t>
                      </a:r>
                      <a:br>
                        <a:rPr lang="en-US" sz="8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2"/>
                        </a:rPr>
                        <a:t>Pu et al., medRxiv, 6Oct2020</a:t>
                      </a:r>
                      <a:br>
                        <a:rPr lang="en-US" sz="600" dirty="0">
                          <a:solidFill>
                            <a:srgbClr val="4B4C51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600" u="sng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3"/>
                        </a:rPr>
                        <a:t>Supplement</a:t>
                      </a:r>
                      <a:endParaRPr lang="en-US" sz="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59" marR="31659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32155"/>
                  </a:ext>
                </a:extLst>
              </a:tr>
            </a:tbl>
          </a:graphicData>
        </a:graphic>
      </p:graphicFrame>
      <p:sp>
        <p:nvSpPr>
          <p:cNvPr id="69" name="AutoShape 1" descr="🟩">
            <a:extLst>
              <a:ext uri="{FF2B5EF4-FFF2-40B4-BE49-F238E27FC236}">
                <a16:creationId xmlns:a16="http://schemas.microsoft.com/office/drawing/2014/main" id="{6BCEE9ED-D321-44CB-9BA5-934FD327BC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0" name="AutoShape 2" descr="🟩">
            <a:extLst>
              <a:ext uri="{FF2B5EF4-FFF2-40B4-BE49-F238E27FC236}">
                <a16:creationId xmlns:a16="http://schemas.microsoft.com/office/drawing/2014/main" id="{6FBC51BD-BCC6-4141-9C45-448FDF31FB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1" name="AutoShape 3" descr="🟩">
            <a:extLst>
              <a:ext uri="{FF2B5EF4-FFF2-40B4-BE49-F238E27FC236}">
                <a16:creationId xmlns:a16="http://schemas.microsoft.com/office/drawing/2014/main" id="{BA4C0968-1D24-4869-9477-B1DB0F2809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2" name="Rectangle 71" descr="🟩">
            <a:extLst>
              <a:ext uri="{FF2B5EF4-FFF2-40B4-BE49-F238E27FC236}">
                <a16:creationId xmlns:a16="http://schemas.microsoft.com/office/drawing/2014/main" id="{F39E3A11-A711-43D2-A695-5144104A3F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3" name="Rectangle 72" descr="🟩">
            <a:extLst>
              <a:ext uri="{FF2B5EF4-FFF2-40B4-BE49-F238E27FC236}">
                <a16:creationId xmlns:a16="http://schemas.microsoft.com/office/drawing/2014/main" id="{91A98C37-4E5B-41C9-9DD1-FDC2007B4B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4" name="Rectangle 73" descr="🟩">
            <a:extLst>
              <a:ext uri="{FF2B5EF4-FFF2-40B4-BE49-F238E27FC236}">
                <a16:creationId xmlns:a16="http://schemas.microsoft.com/office/drawing/2014/main" id="{9856AEA4-EB8D-4842-A385-EF67A0E4A8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5" name="Rectangle 74" descr="🟩">
            <a:extLst>
              <a:ext uri="{FF2B5EF4-FFF2-40B4-BE49-F238E27FC236}">
                <a16:creationId xmlns:a16="http://schemas.microsoft.com/office/drawing/2014/main" id="{F3C42E44-5A27-4EED-AC55-452CD1F243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6" name="Rectangle 75" descr="🟩">
            <a:extLst>
              <a:ext uri="{FF2B5EF4-FFF2-40B4-BE49-F238E27FC236}">
                <a16:creationId xmlns:a16="http://schemas.microsoft.com/office/drawing/2014/main" id="{6C506A3E-54FA-483E-945E-1FBA785BB7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7" name="Rectangle 76" descr="🟩">
            <a:extLst>
              <a:ext uri="{FF2B5EF4-FFF2-40B4-BE49-F238E27FC236}">
                <a16:creationId xmlns:a16="http://schemas.microsoft.com/office/drawing/2014/main" id="{189847D1-BE82-4266-905C-2556EDB785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8" name="Rectangle 77" descr="🟩">
            <a:extLst>
              <a:ext uri="{FF2B5EF4-FFF2-40B4-BE49-F238E27FC236}">
                <a16:creationId xmlns:a16="http://schemas.microsoft.com/office/drawing/2014/main" id="{4BE2290C-52C0-4E21-B856-C6026E2471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79" name="Rectangle 78" descr="🟩">
            <a:extLst>
              <a:ext uri="{FF2B5EF4-FFF2-40B4-BE49-F238E27FC236}">
                <a16:creationId xmlns:a16="http://schemas.microsoft.com/office/drawing/2014/main" id="{E3E27889-AADE-4AA1-B763-0F3A361856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0" name="Rectangle 79" descr="🟩">
            <a:extLst>
              <a:ext uri="{FF2B5EF4-FFF2-40B4-BE49-F238E27FC236}">
                <a16:creationId xmlns:a16="http://schemas.microsoft.com/office/drawing/2014/main" id="{488401F8-50AA-46AD-9097-89F703D489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1" name="Rectangle 80" descr="🟩">
            <a:extLst>
              <a:ext uri="{FF2B5EF4-FFF2-40B4-BE49-F238E27FC236}">
                <a16:creationId xmlns:a16="http://schemas.microsoft.com/office/drawing/2014/main" id="{A9E47115-B2AC-47C4-AEDA-418A439FEE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2" name="Rectangle 81" descr="🟩">
            <a:extLst>
              <a:ext uri="{FF2B5EF4-FFF2-40B4-BE49-F238E27FC236}">
                <a16:creationId xmlns:a16="http://schemas.microsoft.com/office/drawing/2014/main" id="{07419695-240A-4D15-94E5-C0A8231E5B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3" name="Rectangle 82" descr="🟩">
            <a:extLst>
              <a:ext uri="{FF2B5EF4-FFF2-40B4-BE49-F238E27FC236}">
                <a16:creationId xmlns:a16="http://schemas.microsoft.com/office/drawing/2014/main" id="{8446814C-7305-4B0D-8DE3-E5D2B5F214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4" name="Rectangle 83" descr="🟩">
            <a:extLst>
              <a:ext uri="{FF2B5EF4-FFF2-40B4-BE49-F238E27FC236}">
                <a16:creationId xmlns:a16="http://schemas.microsoft.com/office/drawing/2014/main" id="{F4275851-ED63-4A93-B08E-1FBA940FFF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5" name="Rectangle 84" descr="🟩">
            <a:extLst>
              <a:ext uri="{FF2B5EF4-FFF2-40B4-BE49-F238E27FC236}">
                <a16:creationId xmlns:a16="http://schemas.microsoft.com/office/drawing/2014/main" id="{0266D294-74FD-4DB3-9FC5-4DEAD3E2EB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6" name="Rectangle 85" descr="🟩">
            <a:extLst>
              <a:ext uri="{FF2B5EF4-FFF2-40B4-BE49-F238E27FC236}">
                <a16:creationId xmlns:a16="http://schemas.microsoft.com/office/drawing/2014/main" id="{816E899D-FABA-4CA7-AA5C-ED3A7C3E82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7" name="Rectangle 86" descr="🟩">
            <a:extLst>
              <a:ext uri="{FF2B5EF4-FFF2-40B4-BE49-F238E27FC236}">
                <a16:creationId xmlns:a16="http://schemas.microsoft.com/office/drawing/2014/main" id="{0937A2F0-6D59-447F-81E1-D8EA5EE1EA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8" name="Rectangle 87" descr="🟩">
            <a:extLst>
              <a:ext uri="{FF2B5EF4-FFF2-40B4-BE49-F238E27FC236}">
                <a16:creationId xmlns:a16="http://schemas.microsoft.com/office/drawing/2014/main" id="{0F8DF0B4-080C-4A1F-817D-79B8747E1A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89" name="Rectangle 88" descr="🟩">
            <a:extLst>
              <a:ext uri="{FF2B5EF4-FFF2-40B4-BE49-F238E27FC236}">
                <a16:creationId xmlns:a16="http://schemas.microsoft.com/office/drawing/2014/main" id="{9886DB90-9375-4B36-9382-8AD49CD24F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7350" y="1030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AD0E398-1C25-4FC6-B89D-B1970042EE95}"/>
              </a:ext>
            </a:extLst>
          </p:cNvPr>
          <p:cNvSpPr txBox="1"/>
          <p:nvPr/>
        </p:nvSpPr>
        <p:spPr>
          <a:xfrm>
            <a:off x="4462303" y="6689685"/>
            <a:ext cx="136664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hlinkClick r:id="rId34"/>
              </a:rPr>
              <a:t>Vaccine development (takarabio.com)</a:t>
            </a:r>
            <a:endParaRPr lang="en-US" sz="6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3F2C1AB-D452-49CE-AA83-032BB1F50DDC}"/>
              </a:ext>
            </a:extLst>
          </p:cNvPr>
          <p:cNvSpPr txBox="1"/>
          <p:nvPr/>
        </p:nvSpPr>
        <p:spPr>
          <a:xfrm>
            <a:off x="5864604" y="6686526"/>
            <a:ext cx="192107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hlinkClick r:id="rId35"/>
              </a:rPr>
              <a:t>Covid 19_Booklet_9th FEB_FINAL.pdf (zyduscadila.com)</a:t>
            </a:r>
            <a:endParaRPr lang="en-US" sz="6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9CC7E5C-CE7C-4755-9957-D11690C1E49A}"/>
              </a:ext>
            </a:extLst>
          </p:cNvPr>
          <p:cNvSpPr txBox="1"/>
          <p:nvPr/>
        </p:nvSpPr>
        <p:spPr>
          <a:xfrm>
            <a:off x="7706747" y="6699645"/>
            <a:ext cx="445771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hlinkClick r:id="rId36"/>
              </a:rPr>
              <a:t>Chinese Covid-19 Vaccine Efficacy Better than Expected&lt;br&gt; Interview with Mr. Liu Jingzhen, Chairman of Sinopharm_HOME_</a:t>
            </a:r>
            <a:r>
              <a:rPr lang="ja-JP" altLang="en-US" sz="600" dirty="0">
                <a:hlinkClick r:id="rId36"/>
              </a:rPr>
              <a:t>国药党建网</a:t>
            </a:r>
            <a:endParaRPr lang="en-US" sz="6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2E96BA9-CC89-42E7-A1A1-C96705F24EDE}"/>
              </a:ext>
            </a:extLst>
          </p:cNvPr>
          <p:cNvSpPr txBox="1"/>
          <p:nvPr/>
        </p:nvSpPr>
        <p:spPr>
          <a:xfrm>
            <a:off x="9878736" y="6508420"/>
            <a:ext cx="231326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hlinkClick r:id="rId37"/>
              </a:rPr>
              <a:t>COVAXIN - India's First Indigenous Covid-19 Vaccine | Bharat Biotech</a:t>
            </a:r>
            <a:endParaRPr lang="en-US" sz="600" dirty="0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01DDCE56-D1F6-4B65-8515-432EA7B7A241}"/>
              </a:ext>
            </a:extLst>
          </p:cNvPr>
          <p:cNvSpPr/>
          <p:nvPr/>
        </p:nvSpPr>
        <p:spPr>
          <a:xfrm>
            <a:off x="11035367" y="5011535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183873C-5653-4280-B218-EF51092B3A84}"/>
              </a:ext>
            </a:extLst>
          </p:cNvPr>
          <p:cNvSpPr/>
          <p:nvPr/>
        </p:nvSpPr>
        <p:spPr>
          <a:xfrm>
            <a:off x="9098712" y="5011535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853BFCD6-A3AF-466F-BDA6-AF0C66CA7EB6}"/>
              </a:ext>
            </a:extLst>
          </p:cNvPr>
          <p:cNvSpPr/>
          <p:nvPr/>
        </p:nvSpPr>
        <p:spPr>
          <a:xfrm>
            <a:off x="7577600" y="5011535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44C91CDF-9B83-43B4-AC06-31A437A39542}"/>
              </a:ext>
            </a:extLst>
          </p:cNvPr>
          <p:cNvSpPr/>
          <p:nvPr/>
        </p:nvSpPr>
        <p:spPr>
          <a:xfrm>
            <a:off x="11037819" y="4363635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E73210B6-4140-4997-BD3D-1BBC525C4139}"/>
              </a:ext>
            </a:extLst>
          </p:cNvPr>
          <p:cNvSpPr/>
          <p:nvPr/>
        </p:nvSpPr>
        <p:spPr>
          <a:xfrm>
            <a:off x="9092587" y="4313539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979EC305-942D-45EA-8268-D5A29691A83A}"/>
              </a:ext>
            </a:extLst>
          </p:cNvPr>
          <p:cNvSpPr/>
          <p:nvPr/>
        </p:nvSpPr>
        <p:spPr>
          <a:xfrm>
            <a:off x="7577601" y="4320887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06593A3D-CABA-40A1-9CDD-6BF8F2FBB5C9}"/>
              </a:ext>
            </a:extLst>
          </p:cNvPr>
          <p:cNvSpPr/>
          <p:nvPr/>
        </p:nvSpPr>
        <p:spPr>
          <a:xfrm>
            <a:off x="11070870" y="3733576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0A627695-605F-4EF2-80AB-1124F1A93874}"/>
              </a:ext>
            </a:extLst>
          </p:cNvPr>
          <p:cNvSpPr/>
          <p:nvPr/>
        </p:nvSpPr>
        <p:spPr>
          <a:xfrm>
            <a:off x="9103605" y="3733577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652DF19A-33F7-464C-9D34-12153F667DB0}"/>
              </a:ext>
            </a:extLst>
          </p:cNvPr>
          <p:cNvSpPr/>
          <p:nvPr/>
        </p:nvSpPr>
        <p:spPr>
          <a:xfrm>
            <a:off x="7577601" y="3744595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B896879E-F103-442A-8B6F-42CE38CD8AB1}"/>
              </a:ext>
            </a:extLst>
          </p:cNvPr>
          <p:cNvSpPr/>
          <p:nvPr/>
        </p:nvSpPr>
        <p:spPr>
          <a:xfrm>
            <a:off x="11551186" y="2992603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1739CB58-B39C-4E8E-80F0-DD4BC44E507F}"/>
              </a:ext>
            </a:extLst>
          </p:cNvPr>
          <p:cNvSpPr/>
          <p:nvPr/>
        </p:nvSpPr>
        <p:spPr>
          <a:xfrm>
            <a:off x="9092588" y="3003425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18593AA6-AE27-4908-B901-76158D2EFF98}"/>
              </a:ext>
            </a:extLst>
          </p:cNvPr>
          <p:cNvSpPr/>
          <p:nvPr/>
        </p:nvSpPr>
        <p:spPr>
          <a:xfrm>
            <a:off x="7577601" y="3016282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E1FE1FA5-91E5-4E49-8BAC-0379C374CC2C}"/>
              </a:ext>
            </a:extLst>
          </p:cNvPr>
          <p:cNvSpPr/>
          <p:nvPr/>
        </p:nvSpPr>
        <p:spPr>
          <a:xfrm>
            <a:off x="11035368" y="1811131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065E2F74-EDA3-4DD8-944A-E8F8C56B588F}"/>
              </a:ext>
            </a:extLst>
          </p:cNvPr>
          <p:cNvSpPr/>
          <p:nvPr/>
        </p:nvSpPr>
        <p:spPr>
          <a:xfrm>
            <a:off x="9103605" y="1804358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95F453BA-FAA7-4CA1-93E8-5DD53FAA2C64}"/>
              </a:ext>
            </a:extLst>
          </p:cNvPr>
          <p:cNvSpPr/>
          <p:nvPr/>
        </p:nvSpPr>
        <p:spPr>
          <a:xfrm>
            <a:off x="7577601" y="1804359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63E2C839-2752-47E7-96A9-852D6678446D}"/>
              </a:ext>
            </a:extLst>
          </p:cNvPr>
          <p:cNvSpPr/>
          <p:nvPr/>
        </p:nvSpPr>
        <p:spPr>
          <a:xfrm>
            <a:off x="11035368" y="378372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90DA5181-0286-4596-8B5E-CFA27F87F6B8}"/>
              </a:ext>
            </a:extLst>
          </p:cNvPr>
          <p:cNvSpPr/>
          <p:nvPr/>
        </p:nvSpPr>
        <p:spPr>
          <a:xfrm>
            <a:off x="9092589" y="378372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128D415C-0AD0-4D92-BA85-C044764A9130}"/>
              </a:ext>
            </a:extLst>
          </p:cNvPr>
          <p:cNvSpPr/>
          <p:nvPr/>
        </p:nvSpPr>
        <p:spPr>
          <a:xfrm>
            <a:off x="7577601" y="378372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35BE9303-B71B-47E6-8B25-A2DD628975D5}"/>
              </a:ext>
            </a:extLst>
          </p:cNvPr>
          <p:cNvSpPr/>
          <p:nvPr/>
        </p:nvSpPr>
        <p:spPr>
          <a:xfrm>
            <a:off x="11035366" y="5787278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09AD6EA6-8C69-487C-9AC8-1E752404E17A}"/>
              </a:ext>
            </a:extLst>
          </p:cNvPr>
          <p:cNvSpPr/>
          <p:nvPr/>
        </p:nvSpPr>
        <p:spPr>
          <a:xfrm>
            <a:off x="9092586" y="5786064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2C9D187D-B50D-4B3D-9815-725E78697E6E}"/>
              </a:ext>
            </a:extLst>
          </p:cNvPr>
          <p:cNvSpPr/>
          <p:nvPr/>
        </p:nvSpPr>
        <p:spPr>
          <a:xfrm>
            <a:off x="7577599" y="5786064"/>
            <a:ext cx="258291" cy="2067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45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C52954-FFA4-4153-8093-09552341198D}"/>
              </a:ext>
            </a:extLst>
          </p:cNvPr>
          <p:cNvSpPr txBox="1"/>
          <p:nvPr/>
        </p:nvSpPr>
        <p:spPr>
          <a:xfrm>
            <a:off x="1298916" y="717453"/>
            <a:ext cx="95941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JOIN THE CAMPAIGN FOR</a:t>
            </a:r>
          </a:p>
          <a:p>
            <a:pPr algn="ctr"/>
            <a:endParaRPr lang="en-US" sz="44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 EQUITABLE DISTRIBUTION</a:t>
            </a:r>
          </a:p>
          <a:p>
            <a:pPr algn="ctr"/>
            <a:endParaRPr lang="en-US" sz="44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 OF OUR TAX DOLLARS!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8B59EE-64E0-4A77-903C-01B2CC275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1539"/>
            <a:ext cx="2542252" cy="217646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7157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DF72DE-FAC8-462F-A29E-D2A6D0AF1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429" y="275422"/>
            <a:ext cx="9177051" cy="60592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CB28E1-B7AB-405F-B42C-61828E58F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4956"/>
            <a:ext cx="2174488" cy="177304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957739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1568</Words>
  <Application>Microsoft Office PowerPoint</Application>
  <PresentationFormat>Widescreen</PresentationFormat>
  <Paragraphs>379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Apalara, Jelili</dc:creator>
  <cp:lastModifiedBy>Global Healthcare</cp:lastModifiedBy>
  <cp:revision>38</cp:revision>
  <dcterms:created xsi:type="dcterms:W3CDTF">2021-04-06T21:34:17Z</dcterms:created>
  <dcterms:modified xsi:type="dcterms:W3CDTF">2021-04-18T21:52:06Z</dcterms:modified>
</cp:coreProperties>
</file>